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omments/modernComment_134_BACC214A.xml" ContentType="application/vnd.ms-powerpoint.comments+xml"/>
  <Override PartName="/ppt/comments/modernComment_135_D22BA96.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6" r:id="rId5"/>
    <p:sldMasterId id="2147483690" r:id="rId6"/>
    <p:sldMasterId id="2147483704" r:id="rId7"/>
    <p:sldMasterId id="2147483718" r:id="rId8"/>
  </p:sldMasterIdLst>
  <p:notesMasterIdLst>
    <p:notesMasterId r:id="rId24"/>
  </p:notesMasterIdLst>
  <p:sldIdLst>
    <p:sldId id="266" r:id="rId9"/>
    <p:sldId id="297" r:id="rId10"/>
    <p:sldId id="312" r:id="rId11"/>
    <p:sldId id="296" r:id="rId12"/>
    <p:sldId id="299" r:id="rId13"/>
    <p:sldId id="308" r:id="rId14"/>
    <p:sldId id="300" r:id="rId15"/>
    <p:sldId id="309" r:id="rId16"/>
    <p:sldId id="307" r:id="rId17"/>
    <p:sldId id="314" r:id="rId18"/>
    <p:sldId id="310" r:id="rId19"/>
    <p:sldId id="304" r:id="rId20"/>
    <p:sldId id="289" r:id="rId21"/>
    <p:sldId id="305" r:id="rId22"/>
    <p:sldId id="294" r:id="rId23"/>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957283-A96A-1D99-6971-A98F7BBE0BBE}" name="Andreas Lieberoth" initials="AL" userId="S::au314306@uni.au.dk::eac10c82-a16f-414e-a313-37c127cb8cf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169"/>
    <p:restoredTop sz="94718"/>
  </p:normalViewPr>
  <p:slideViewPr>
    <p:cSldViewPr snapToGrid="0">
      <p:cViewPr varScale="1">
        <p:scale>
          <a:sx n="65" d="100"/>
          <a:sy n="65" d="100"/>
        </p:scale>
        <p:origin x="208" y="121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comments/modernComment_134_BACC214A.xml><?xml version="1.0" encoding="utf-8"?>
<p188:cmLst xmlns:a="http://schemas.openxmlformats.org/drawingml/2006/main" xmlns:r="http://schemas.openxmlformats.org/officeDocument/2006/relationships" xmlns:p188="http://schemas.microsoft.com/office/powerpoint/2018/8/main">
  <p188:cm id="{D4558CF2-A331-4D7B-9029-C7F94FA0AD93}" authorId="{A2957283-A96A-1D99-6971-A98F7BBE0BBE}" created="2025-09-23T11:30:03.876">
    <pc:sldMkLst xmlns:pc="http://schemas.microsoft.com/office/powerpoint/2013/main/command">
      <pc:docMk/>
      <pc:sldMk cId="3133940042" sldId="308"/>
    </pc:sldMkLst>
    <p188:txBody>
      <a:bodyPr/>
      <a:lstStyle/>
      <a:p>
        <a:r>
          <a:rPr lang="da-DK"/>
          <a:t>Step-opdeleren burden måske sige, at det er individuelt - "kig på jeres ark"</a:t>
        </a:r>
      </a:p>
    </p188:txBody>
  </p188:cm>
</p188:cmLst>
</file>

<file path=ppt/comments/modernComment_135_D22BA96.xml><?xml version="1.0" encoding="utf-8"?>
<p188:cmLst xmlns:a="http://schemas.openxmlformats.org/drawingml/2006/main" xmlns:r="http://schemas.openxmlformats.org/officeDocument/2006/relationships" xmlns:p188="http://schemas.microsoft.com/office/powerpoint/2018/8/main">
  <p188:cm id="{198D9249-E33E-4853-BDA2-C9C67D369AD3}" authorId="{A2957283-A96A-1D99-6971-A98F7BBE0BBE}" created="2025-09-23T11:29:33.920">
    <ac:deMkLst xmlns:ac="http://schemas.microsoft.com/office/drawing/2013/main/command">
      <pc:docMk xmlns:pc="http://schemas.microsoft.com/office/powerpoint/2013/main/command"/>
      <pc:sldMk xmlns:pc="http://schemas.microsoft.com/office/powerpoint/2013/main/command" cId="220379798" sldId="309"/>
      <ac:spMk id="2" creationId="{5A4A91CB-0454-D16B-B1D0-0CD2AF8C9859}"/>
    </ac:deMkLst>
    <p188:txBody>
      <a:bodyPr/>
      <a:lstStyle/>
      <a:p>
        <a:r>
          <a:rPr lang="da-DK"/>
          <a:t>"Step"-opdelerne bør måske sige, at det er gruppearbejde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BA809B-4E35-F848-B061-7350A0A7BB51}" type="datetimeFigureOut">
              <a:rPr lang="da-DK" smtClean="0"/>
              <a:t>08.01.2026</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83AE6B-3D29-8E45-A52D-B8A4BBAF8E36}" type="slidenum">
              <a:rPr lang="da-DK" smtClean="0"/>
              <a:t>‹#›</a:t>
            </a:fld>
            <a:endParaRPr lang="da-DK" dirty="0"/>
          </a:p>
        </p:txBody>
      </p:sp>
    </p:spTree>
    <p:extLst>
      <p:ext uri="{BB962C8B-B14F-4D97-AF65-F5344CB8AC3E}">
        <p14:creationId xmlns:p14="http://schemas.microsoft.com/office/powerpoint/2010/main" val="1775336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F054-0191-A793-A09F-9B2A4B4B83B5}"/>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795C611-1D30-6A41-EB4F-184344BF1E80}"/>
              </a:ext>
            </a:extLst>
          </p:cNvPr>
          <p:cNvSpPr>
            <a:spLocks noGrp="1" noRot="1" noChangeAspect="1"/>
          </p:cNvSpPr>
          <p:nvPr>
            <p:ph type="sldImg"/>
          </p:nvPr>
        </p:nvSpPr>
        <p:spPr/>
        <p:txBody>
          <a:bodyPr/>
          <a:lstStyle/>
          <a:p>
            <a:endParaRPr lang="da-DK" dirty="0"/>
          </a:p>
        </p:txBody>
      </p:sp>
      <p:sp>
        <p:nvSpPr>
          <p:cNvPr id="3" name="Pladsholder til noter 2">
            <a:extLst>
              <a:ext uri="{FF2B5EF4-FFF2-40B4-BE49-F238E27FC236}">
                <a16:creationId xmlns:a16="http://schemas.microsoft.com/office/drawing/2014/main" id="{21B39D0B-8CB0-81F1-FA42-0ECFE8319D19}"/>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5FEFE9D4-E27A-E29D-B319-CA3762561F9C}"/>
              </a:ext>
            </a:extLst>
          </p:cNvPr>
          <p:cNvSpPr>
            <a:spLocks noGrp="1"/>
          </p:cNvSpPr>
          <p:nvPr>
            <p:ph type="sldNum" sz="quarter" idx="5"/>
          </p:nvPr>
        </p:nvSpPr>
        <p:spPr/>
        <p:txBody>
          <a:bodyPr/>
          <a:lstStyle/>
          <a:p>
            <a:fld id="{A783AE6B-3D29-8E45-A52D-B8A4BBAF8E36}" type="slidenum">
              <a:rPr lang="da-DK" smtClean="0"/>
              <a:t>9</a:t>
            </a:fld>
            <a:endParaRPr lang="da-DK" dirty="0"/>
          </a:p>
        </p:txBody>
      </p:sp>
    </p:spTree>
    <p:extLst>
      <p:ext uri="{BB962C8B-B14F-4D97-AF65-F5344CB8AC3E}">
        <p14:creationId xmlns:p14="http://schemas.microsoft.com/office/powerpoint/2010/main" val="3590533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B4DAC-A2C6-C91A-1472-B6456F17285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FAB9B55-0BD5-E6B8-8D06-02D608FD3EFE}"/>
              </a:ext>
            </a:extLst>
          </p:cNvPr>
          <p:cNvSpPr>
            <a:spLocks noGrp="1" noRot="1" noChangeAspect="1"/>
          </p:cNvSpPr>
          <p:nvPr>
            <p:ph type="sldImg"/>
          </p:nvPr>
        </p:nvSpPr>
        <p:spPr/>
        <p:txBody>
          <a:bodyPr/>
          <a:lstStyle/>
          <a:p>
            <a:endParaRPr lang="da-DK" dirty="0"/>
          </a:p>
        </p:txBody>
      </p:sp>
      <p:sp>
        <p:nvSpPr>
          <p:cNvPr id="3" name="Pladsholder til noter 2">
            <a:extLst>
              <a:ext uri="{FF2B5EF4-FFF2-40B4-BE49-F238E27FC236}">
                <a16:creationId xmlns:a16="http://schemas.microsoft.com/office/drawing/2014/main" id="{A74C2ED2-76CC-C37B-A183-8E45E612BE20}"/>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CD221DD7-EE78-3704-EDC4-F4A6816CEBC0}"/>
              </a:ext>
            </a:extLst>
          </p:cNvPr>
          <p:cNvSpPr>
            <a:spLocks noGrp="1"/>
          </p:cNvSpPr>
          <p:nvPr>
            <p:ph type="sldNum" sz="quarter" idx="5"/>
          </p:nvPr>
        </p:nvSpPr>
        <p:spPr/>
        <p:txBody>
          <a:bodyPr/>
          <a:lstStyle/>
          <a:p>
            <a:fld id="{A783AE6B-3D29-8E45-A52D-B8A4BBAF8E36}" type="slidenum">
              <a:rPr lang="da-DK" smtClean="0"/>
              <a:t>14</a:t>
            </a:fld>
            <a:endParaRPr lang="da-DK" dirty="0"/>
          </a:p>
        </p:txBody>
      </p:sp>
    </p:spTree>
    <p:extLst>
      <p:ext uri="{BB962C8B-B14F-4D97-AF65-F5344CB8AC3E}">
        <p14:creationId xmlns:p14="http://schemas.microsoft.com/office/powerpoint/2010/main" val="117751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dirty="0"/>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783AE6B-3D29-8E45-A52D-B8A4BBAF8E36}" type="slidenum">
              <a:rPr lang="da-DK" smtClean="0"/>
              <a:t>15</a:t>
            </a:fld>
            <a:endParaRPr lang="da-DK" dirty="0"/>
          </a:p>
        </p:txBody>
      </p:sp>
    </p:spTree>
    <p:extLst>
      <p:ext uri="{BB962C8B-B14F-4D97-AF65-F5344CB8AC3E}">
        <p14:creationId xmlns:p14="http://schemas.microsoft.com/office/powerpoint/2010/main" val="2138024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4"/>
            </a:gs>
            <a:gs pos="78000">
              <a:schemeClr val="bg1"/>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36628487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2846786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512236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2637613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164655893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2"/>
            </a:gs>
            <a:gs pos="78000">
              <a:schemeClr val="accent3"/>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91701"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281335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3">
                <a:lumMod val="79846"/>
              </a:schemeClr>
            </a:gs>
            <a:gs pos="78000">
              <a:schemeClr val="accent3"/>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89887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2">
                <a:lumMod val="80000"/>
              </a:schemeClr>
            </a:gs>
            <a:gs pos="78000">
              <a:schemeClr val="accent2">
                <a:lumMod val="99840"/>
                <a:lumOff val="160"/>
              </a:schemeClr>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350367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3">
                <a:lumMod val="80000"/>
              </a:schemeClr>
            </a:gs>
            <a:gs pos="78000">
              <a:schemeClr val="accent3"/>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1817974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2">
                <a:lumMod val="80000"/>
              </a:schemeClr>
            </a:gs>
            <a:gs pos="78000">
              <a:schemeClr val="accent2"/>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99817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3">
                <a:lumMod val="80000"/>
              </a:schemeClr>
            </a:gs>
            <a:gs pos="78000">
              <a:schemeClr val="accent3"/>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4086688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6">
                <a:lumMod val="39644"/>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788869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8000">
              <a:schemeClr val="accent2">
                <a:lumMod val="80000"/>
              </a:schemeClr>
            </a:gs>
            <a:gs pos="78000">
              <a:schemeClr val="accent2"/>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132478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015906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861011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42362830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5113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20894646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2"/>
            </a:gs>
            <a:gs pos="78000">
              <a:schemeClr val="accent3"/>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181308798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5"/>
            </a:gs>
            <a:gs pos="78000">
              <a:schemeClr val="accent4"/>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32964448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87061" y="98425"/>
            <a:ext cx="971550" cy="971550"/>
          </a:xfrm>
          <a:prstGeom prst="rect">
            <a:avLst/>
          </a:prstGeom>
        </p:spPr>
      </p:pic>
    </p:spTree>
    <p:extLst>
      <p:ext uri="{BB962C8B-B14F-4D97-AF65-F5344CB8AC3E}">
        <p14:creationId xmlns:p14="http://schemas.microsoft.com/office/powerpoint/2010/main" val="318075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4">
                <a:lumMod val="6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77917" y="98425"/>
            <a:ext cx="971550" cy="971550"/>
          </a:xfrm>
          <a:prstGeom prst="rect">
            <a:avLst/>
          </a:prstGeom>
        </p:spPr>
      </p:pic>
    </p:spTree>
    <p:extLst>
      <p:ext uri="{BB962C8B-B14F-4D97-AF65-F5344CB8AC3E}">
        <p14:creationId xmlns:p14="http://schemas.microsoft.com/office/powerpoint/2010/main" val="3262551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9937790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7917"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1263339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4">
                <a:lumMod val="60000"/>
              </a:schemeClr>
            </a:gs>
            <a:gs pos="78000">
              <a:schemeClr val="accent4"/>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7917"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17793184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279650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8000">
              <a:schemeClr val="accent4">
                <a:lumMod val="6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163005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4381062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4331750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2524873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7120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42762525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5"/>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77917"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41728105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6">
                <a:lumMod val="40000"/>
              </a:schemeClr>
            </a:gs>
            <a:gs pos="78000">
              <a:schemeClr val="accent6"/>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31417255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5"/>
            </a:gs>
            <a:gs pos="78000">
              <a:schemeClr val="accent6"/>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11415504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20192972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4567264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41975203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29292105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5639753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7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7873237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6232745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7704723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4028604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38878158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0008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11225055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5"/>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1938422570"/>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1"/>
            </a:gs>
            <a:gs pos="78000">
              <a:schemeClr val="accent6"/>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42811568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78449" y="98425"/>
            <a:ext cx="971550" cy="971550"/>
          </a:xfrm>
          <a:prstGeom prst="rect">
            <a:avLst/>
          </a:prstGeom>
        </p:spPr>
      </p:pic>
    </p:spTree>
    <p:extLst>
      <p:ext uri="{BB962C8B-B14F-4D97-AF65-F5344CB8AC3E}">
        <p14:creationId xmlns:p14="http://schemas.microsoft.com/office/powerpoint/2010/main" val="30984353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1">
                <a:lumMod val="60000"/>
              </a:schemeClr>
            </a:gs>
            <a:gs pos="78000">
              <a:schemeClr val="accent1"/>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78449" y="98425"/>
            <a:ext cx="971550" cy="971550"/>
          </a:xfrm>
          <a:prstGeom prst="rect">
            <a:avLst/>
          </a:prstGeom>
        </p:spPr>
      </p:pic>
    </p:spTree>
    <p:extLst>
      <p:ext uri="{BB962C8B-B14F-4D97-AF65-F5344CB8AC3E}">
        <p14:creationId xmlns:p14="http://schemas.microsoft.com/office/powerpoint/2010/main" val="2708744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8449"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42578623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1">
                <a:lumMod val="60000"/>
              </a:schemeClr>
            </a:gs>
            <a:gs pos="78000">
              <a:schemeClr val="accent1"/>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8449"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dirty="0"/>
          </a:p>
        </p:txBody>
      </p:sp>
    </p:spTree>
    <p:extLst>
      <p:ext uri="{BB962C8B-B14F-4D97-AF65-F5344CB8AC3E}">
        <p14:creationId xmlns:p14="http://schemas.microsoft.com/office/powerpoint/2010/main" val="20595565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9393278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7000">
              <a:schemeClr val="accent1">
                <a:lumMod val="60000"/>
              </a:schemeClr>
            </a:gs>
            <a:gs pos="78000">
              <a:schemeClr val="accent1"/>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27354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6">
                <a:lumMod val="4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9463904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3009803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5491817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11073794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53894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30666317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1"/>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78449"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dirty="0"/>
          </a:p>
        </p:txBody>
      </p:sp>
    </p:spTree>
    <p:extLst>
      <p:ext uri="{BB962C8B-B14F-4D97-AF65-F5344CB8AC3E}">
        <p14:creationId xmlns:p14="http://schemas.microsoft.com/office/powerpoint/2010/main" val="88068286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8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dirty="0"/>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114976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4218702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6247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6.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7.pn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8.pn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image" Target="../media/image9.png"/><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8" name="Billede 7" descr="Et billede, der indeholder Grafik, Font/skrifttype, grafisk design, logo&#10;&#10;AI-genereret indhold kan være ukorrekt.">
            <a:extLst>
              <a:ext uri="{FF2B5EF4-FFF2-40B4-BE49-F238E27FC236}">
                <a16:creationId xmlns:a16="http://schemas.microsoft.com/office/drawing/2014/main" id="{7F261EC5-2A36-CDD6-8E99-261496B0FB2E}"/>
              </a:ext>
            </a:extLst>
          </p:cNvPr>
          <p:cNvPicPr>
            <a:picLocks noChangeAspect="1"/>
          </p:cNvPicPr>
          <p:nvPr userDrawn="1"/>
        </p:nvPicPr>
        <p:blipFill>
          <a:blip r:embed="rId15"/>
          <a:stretch>
            <a:fillRect/>
          </a:stretch>
        </p:blipFill>
        <p:spPr>
          <a:xfrm>
            <a:off x="11080450" y="155385"/>
            <a:ext cx="968920" cy="825629"/>
          </a:xfrm>
          <a:prstGeom prst="rect">
            <a:avLst/>
          </a:prstGeom>
        </p:spPr>
      </p:pic>
    </p:spTree>
    <p:extLst>
      <p:ext uri="{BB962C8B-B14F-4D97-AF65-F5344CB8AC3E}">
        <p14:creationId xmlns:p14="http://schemas.microsoft.com/office/powerpoint/2010/main" val="31842576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70" r:id="rId3"/>
    <p:sldLayoutId id="2147483667" r:id="rId4"/>
    <p:sldLayoutId id="2147483672" r:id="rId5"/>
    <p:sldLayoutId id="2147483673" r:id="rId6"/>
    <p:sldLayoutId id="2147483674" r:id="rId7"/>
    <p:sldLayoutId id="2147483662" r:id="rId8"/>
    <p:sldLayoutId id="2147483664" r:id="rId9"/>
    <p:sldLayoutId id="2147483666" r:id="rId10"/>
    <p:sldLayoutId id="2147483671" r:id="rId11"/>
    <p:sldLayoutId id="2147483668" r:id="rId12"/>
    <p:sldLayoutId id="2147483675"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6" name="Billede 5" descr="Et billede, der indeholder Grafik, Font/skrifttype, typografi, design&#10;&#10;AI-genereret indhold kan være ukorrekt.">
            <a:extLst>
              <a:ext uri="{FF2B5EF4-FFF2-40B4-BE49-F238E27FC236}">
                <a16:creationId xmlns:a16="http://schemas.microsoft.com/office/drawing/2014/main" id="{EDCE3103-680D-959E-C39F-1D7F021C59ED}"/>
              </a:ext>
            </a:extLst>
          </p:cNvPr>
          <p:cNvPicPr>
            <a:picLocks noChangeAspect="1"/>
          </p:cNvPicPr>
          <p:nvPr userDrawn="1"/>
        </p:nvPicPr>
        <p:blipFill>
          <a:blip r:embed="rId15"/>
          <a:stretch>
            <a:fillRect/>
          </a:stretch>
        </p:blipFill>
        <p:spPr>
          <a:xfrm>
            <a:off x="11143859" y="166990"/>
            <a:ext cx="830806" cy="810122"/>
          </a:xfrm>
          <a:prstGeom prst="rect">
            <a:avLst/>
          </a:prstGeom>
        </p:spPr>
      </p:pic>
    </p:spTree>
    <p:extLst>
      <p:ext uri="{BB962C8B-B14F-4D97-AF65-F5344CB8AC3E}">
        <p14:creationId xmlns:p14="http://schemas.microsoft.com/office/powerpoint/2010/main" val="142833471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7" name="Billede 6" descr="Et billede, der indeholder Grafik, Font/skrifttype, grafisk design, logo&#10;&#10;AI-genereret indhold kan være ukorrekt.">
            <a:extLst>
              <a:ext uri="{FF2B5EF4-FFF2-40B4-BE49-F238E27FC236}">
                <a16:creationId xmlns:a16="http://schemas.microsoft.com/office/drawing/2014/main" id="{11C38723-36DE-8A59-0810-90D0BA79CBA2}"/>
              </a:ext>
            </a:extLst>
          </p:cNvPr>
          <p:cNvPicPr>
            <a:picLocks noChangeAspect="1"/>
          </p:cNvPicPr>
          <p:nvPr userDrawn="1"/>
        </p:nvPicPr>
        <p:blipFill>
          <a:blip r:embed="rId15"/>
          <a:stretch>
            <a:fillRect/>
          </a:stretch>
        </p:blipFill>
        <p:spPr>
          <a:xfrm>
            <a:off x="11065937" y="153989"/>
            <a:ext cx="976711" cy="832267"/>
          </a:xfrm>
          <a:prstGeom prst="rect">
            <a:avLst/>
          </a:prstGeom>
        </p:spPr>
      </p:pic>
    </p:spTree>
    <p:extLst>
      <p:ext uri="{BB962C8B-B14F-4D97-AF65-F5344CB8AC3E}">
        <p14:creationId xmlns:p14="http://schemas.microsoft.com/office/powerpoint/2010/main" val="317110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6" name="Billede 5" descr="Et billede, der indeholder Grafik, Font/skrifttype, symbol, logo&#10;&#10;AI-genereret indhold kan være ukorrekt.">
            <a:extLst>
              <a:ext uri="{FF2B5EF4-FFF2-40B4-BE49-F238E27FC236}">
                <a16:creationId xmlns:a16="http://schemas.microsoft.com/office/drawing/2014/main" id="{251B0B65-BE22-C5E3-6065-381C27056BAB}"/>
              </a:ext>
            </a:extLst>
          </p:cNvPr>
          <p:cNvPicPr>
            <a:picLocks noChangeAspect="1"/>
          </p:cNvPicPr>
          <p:nvPr userDrawn="1"/>
        </p:nvPicPr>
        <p:blipFill>
          <a:blip r:embed="rId15"/>
          <a:stretch>
            <a:fillRect/>
          </a:stretch>
        </p:blipFill>
        <p:spPr>
          <a:xfrm>
            <a:off x="11080651" y="153989"/>
            <a:ext cx="976711" cy="832267"/>
          </a:xfrm>
          <a:prstGeom prst="rect">
            <a:avLst/>
          </a:prstGeom>
        </p:spPr>
      </p:pic>
    </p:spTree>
    <p:extLst>
      <p:ext uri="{BB962C8B-B14F-4D97-AF65-F5344CB8AC3E}">
        <p14:creationId xmlns:p14="http://schemas.microsoft.com/office/powerpoint/2010/main" val="242441737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7" name="Billede 6" descr="Et billede, der indeholder Grafik, Font/skrifttype, grafisk design, skærmbillede&#10;&#10;AI-genereret indhold kan være ukorrekt.">
            <a:extLst>
              <a:ext uri="{FF2B5EF4-FFF2-40B4-BE49-F238E27FC236}">
                <a16:creationId xmlns:a16="http://schemas.microsoft.com/office/drawing/2014/main" id="{9E8D824F-76BA-33BF-0744-A756F3B4BB1C}"/>
              </a:ext>
            </a:extLst>
          </p:cNvPr>
          <p:cNvPicPr>
            <a:picLocks noChangeAspect="1"/>
          </p:cNvPicPr>
          <p:nvPr userDrawn="1"/>
        </p:nvPicPr>
        <p:blipFill>
          <a:blip r:embed="rId15"/>
          <a:stretch>
            <a:fillRect/>
          </a:stretch>
        </p:blipFill>
        <p:spPr>
          <a:xfrm>
            <a:off x="11062362" y="153988"/>
            <a:ext cx="976711" cy="832268"/>
          </a:xfrm>
          <a:prstGeom prst="rect">
            <a:avLst/>
          </a:prstGeom>
        </p:spPr>
      </p:pic>
    </p:spTree>
    <p:extLst>
      <p:ext uri="{BB962C8B-B14F-4D97-AF65-F5344CB8AC3E}">
        <p14:creationId xmlns:p14="http://schemas.microsoft.com/office/powerpoint/2010/main" val="1041639288"/>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2" Type="http://schemas.microsoft.com/office/2018/10/relationships/comments" Target="../comments/modernComment_134_BACC214A.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3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2" Type="http://schemas.microsoft.com/office/2018/10/relationships/comments" Target="../comments/modernComment_135_D22BA9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notesSlide" Target="../notesSlides/notesSlide1.xml"/><Relationship Id="rId1" Type="http://schemas.openxmlformats.org/officeDocument/2006/relationships/slideLayout" Target="../slideLayouts/slideLayout3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D84FC1-3E30-026E-8B18-C760C761F036}"/>
              </a:ext>
            </a:extLst>
          </p:cNvPr>
          <p:cNvSpPr>
            <a:spLocks noGrp="1"/>
          </p:cNvSpPr>
          <p:nvPr>
            <p:ph type="ctrTitle"/>
          </p:nvPr>
        </p:nvSpPr>
        <p:spPr>
          <a:xfrm rot="21407910">
            <a:off x="2360817" y="1406339"/>
            <a:ext cx="7592484" cy="2338036"/>
          </a:xfrm>
        </p:spPr>
        <p:txBody>
          <a:bodyPr>
            <a:normAutofit fontScale="90000"/>
          </a:bodyPr>
          <a:lstStyle/>
          <a:p>
            <a:r>
              <a:rPr lang="da-DK" sz="7200" dirty="0"/>
              <a:t>Influencere, indhold og kunstige normer!</a:t>
            </a:r>
          </a:p>
        </p:txBody>
      </p:sp>
      <p:sp>
        <p:nvSpPr>
          <p:cNvPr id="3" name="Undertitel 2">
            <a:extLst>
              <a:ext uri="{FF2B5EF4-FFF2-40B4-BE49-F238E27FC236}">
                <a16:creationId xmlns:a16="http://schemas.microsoft.com/office/drawing/2014/main" id="{95E9AB89-DDFF-9990-4FEE-D399044B6BA4}"/>
              </a:ext>
            </a:extLst>
          </p:cNvPr>
          <p:cNvSpPr>
            <a:spLocks noGrp="1"/>
          </p:cNvSpPr>
          <p:nvPr>
            <p:ph type="subTitle" idx="1"/>
          </p:nvPr>
        </p:nvSpPr>
        <p:spPr/>
        <p:txBody>
          <a:bodyPr>
            <a:normAutofit/>
          </a:bodyPr>
          <a:lstStyle/>
          <a:p>
            <a:r>
              <a:rPr lang="da-DK" sz="3600" dirty="0"/>
              <a:t>OS! Lektion 2</a:t>
            </a:r>
          </a:p>
        </p:txBody>
      </p:sp>
    </p:spTree>
    <p:extLst>
      <p:ext uri="{BB962C8B-B14F-4D97-AF65-F5344CB8AC3E}">
        <p14:creationId xmlns:p14="http://schemas.microsoft.com/office/powerpoint/2010/main" val="1716254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4C467-BA09-AE42-6A4F-6FE9549800E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92DB05-4A99-E39D-0D14-9414F8E3CFEE}"/>
              </a:ext>
            </a:extLst>
          </p:cNvPr>
          <p:cNvSpPr>
            <a:spLocks noGrp="1"/>
          </p:cNvSpPr>
          <p:nvPr>
            <p:ph type="title"/>
          </p:nvPr>
        </p:nvSpPr>
        <p:spPr>
          <a:xfrm>
            <a:off x="1055076" y="2405222"/>
            <a:ext cx="10081847" cy="2101755"/>
          </a:xfrm>
        </p:spPr>
        <p:txBody>
          <a:bodyPr>
            <a:normAutofit/>
          </a:bodyPr>
          <a:lstStyle/>
          <a:p>
            <a:r>
              <a:rPr lang="da-DK" sz="4000" dirty="0"/>
              <a:t>I plenum:</a:t>
            </a:r>
            <a:br>
              <a:rPr lang="da-DK" sz="4000" dirty="0"/>
            </a:br>
            <a:r>
              <a:rPr lang="da-DK" dirty="0"/>
              <a:t>Fortæl om jeres …</a:t>
            </a:r>
            <a:r>
              <a:rPr lang="da-DK" dirty="0" err="1"/>
              <a:t>fluencer</a:t>
            </a:r>
            <a:endParaRPr lang="da-DK" dirty="0"/>
          </a:p>
        </p:txBody>
      </p:sp>
    </p:spTree>
    <p:extLst>
      <p:ext uri="{BB962C8B-B14F-4D97-AF65-F5344CB8AC3E}">
        <p14:creationId xmlns:p14="http://schemas.microsoft.com/office/powerpoint/2010/main" val="15444749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9D264305-544B-055C-BE6D-4FFAF65C3F9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B3FE4C9-56FB-06DC-950C-EE2E57DE1E0F}"/>
              </a:ext>
            </a:extLst>
          </p:cNvPr>
          <p:cNvSpPr>
            <a:spLocks noGrp="1"/>
          </p:cNvSpPr>
          <p:nvPr>
            <p:ph type="title"/>
          </p:nvPr>
        </p:nvSpPr>
        <p:spPr/>
        <p:txBody>
          <a:bodyPr/>
          <a:lstStyle/>
          <a:p>
            <a:r>
              <a:rPr lang="da-DK" dirty="0">
                <a:solidFill>
                  <a:schemeClr val="bg1"/>
                </a:solidFill>
              </a:rPr>
              <a:t>Fortæl</a:t>
            </a:r>
          </a:p>
        </p:txBody>
      </p:sp>
      <p:sp>
        <p:nvSpPr>
          <p:cNvPr id="3" name="Pladsholder til indhold 2">
            <a:extLst>
              <a:ext uri="{FF2B5EF4-FFF2-40B4-BE49-F238E27FC236}">
                <a16:creationId xmlns:a16="http://schemas.microsoft.com/office/drawing/2014/main" id="{CA79A0A5-5314-966C-BFEB-64492D104EF6}"/>
              </a:ext>
            </a:extLst>
          </p:cNvPr>
          <p:cNvSpPr>
            <a:spLocks noGrp="1"/>
          </p:cNvSpPr>
          <p:nvPr>
            <p:ph idx="1"/>
          </p:nvPr>
        </p:nvSpPr>
        <p:spPr>
          <a:xfrm>
            <a:off x="1027360" y="1064036"/>
            <a:ext cx="7480536" cy="5475911"/>
          </a:xfrm>
        </p:spPr>
        <p:txBody>
          <a:bodyPr vert="horz" lIns="91440" tIns="45720" rIns="91440" bIns="45720" rtlCol="0" anchor="t">
            <a:normAutofit fontScale="62500" lnSpcReduction="20000"/>
          </a:bodyPr>
          <a:lstStyle/>
          <a:p>
            <a:pPr marL="0" indent="0">
              <a:buNone/>
            </a:pPr>
            <a:endParaRPr lang="da-DK" dirty="0">
              <a:solidFill>
                <a:schemeClr val="bg1"/>
              </a:solidFill>
              <a:latin typeface="Myriad Pro Light"/>
            </a:endParaRPr>
          </a:p>
          <a:p>
            <a:pPr marL="514350" indent="-514350"/>
            <a:r>
              <a:rPr lang="da-DK" sz="3800" dirty="0">
                <a:solidFill>
                  <a:schemeClr val="bg1"/>
                </a:solidFill>
                <a:latin typeface="Myriad Pro Light"/>
              </a:rPr>
              <a:t>Beskriv billederne fra kamerarullen. Hvorfor har I valgt dem? Hvilket indtryk skaber det hos følgerne?</a:t>
            </a:r>
          </a:p>
          <a:p>
            <a:pPr marL="514350" indent="-514350"/>
            <a:endParaRPr lang="da-DK" sz="3800" dirty="0">
              <a:solidFill>
                <a:schemeClr val="bg1"/>
              </a:solidFill>
              <a:latin typeface="Myriad Pro Light"/>
            </a:endParaRPr>
          </a:p>
          <a:p>
            <a:pPr marL="514350" indent="-514350"/>
            <a:r>
              <a:rPr lang="da-DK" sz="3800" dirty="0">
                <a:solidFill>
                  <a:schemeClr val="bg1"/>
                </a:solidFill>
                <a:latin typeface="Myriad Pro Light"/>
              </a:rPr>
              <a:t>Fortæl om en gang, du selv så noget, nogen havde delt på YouTube eller sociale medier, der gav dig en god følelse.</a:t>
            </a:r>
            <a:endParaRPr lang="da-DK" sz="3800" dirty="0">
              <a:solidFill>
                <a:schemeClr val="bg1"/>
              </a:solidFill>
            </a:endParaRPr>
          </a:p>
          <a:p>
            <a:pPr marL="514350" indent="-514350"/>
            <a:r>
              <a:rPr lang="da-DK" sz="3800" dirty="0">
                <a:solidFill>
                  <a:schemeClr val="bg1"/>
                </a:solidFill>
                <a:latin typeface="Myriad Pro Light"/>
              </a:rPr>
              <a:t>Fortæl om en gang, noget du så, gjorde dig ked af det. Hvad gjorde du ved det?</a:t>
            </a:r>
          </a:p>
          <a:p>
            <a:pPr marL="514350" indent="-514350"/>
            <a:r>
              <a:rPr lang="da-DK" sz="3800" dirty="0">
                <a:solidFill>
                  <a:schemeClr val="bg1"/>
                </a:solidFill>
                <a:latin typeface="Myriad Pro Light"/>
              </a:rPr>
              <a:t>Fortæl om noget du har set online, som du selv fik lyst til at være eller prøve.</a:t>
            </a:r>
          </a:p>
          <a:p>
            <a:pPr marL="514350" indent="-514350"/>
            <a:endParaRPr lang="da-DK" sz="3800" dirty="0">
              <a:solidFill>
                <a:schemeClr val="bg1"/>
              </a:solidFill>
            </a:endParaRPr>
          </a:p>
          <a:p>
            <a:pPr marL="514350" indent="-514350"/>
            <a:r>
              <a:rPr lang="da-DK" sz="3800" dirty="0">
                <a:solidFill>
                  <a:schemeClr val="bg1"/>
                </a:solidFill>
                <a:latin typeface="Arial"/>
                <a:cs typeface="Arial"/>
              </a:rPr>
              <a:t>Hvad vælger vi selv at vise, og hvad "gemmer" vi for andre?</a:t>
            </a:r>
          </a:p>
          <a:p>
            <a:pPr marL="514350" indent="-514350"/>
            <a:r>
              <a:rPr lang="da-DK" sz="3800" dirty="0">
                <a:solidFill>
                  <a:schemeClr val="bg1"/>
                </a:solidFill>
                <a:latin typeface="Arial"/>
                <a:cs typeface="Arial"/>
              </a:rPr>
              <a:t>Hvilke normer er det med til at skabe?</a:t>
            </a:r>
            <a:endParaRPr lang="en-US" sz="3800" dirty="0">
              <a:solidFill>
                <a:schemeClr val="bg1"/>
              </a:solidFill>
              <a:latin typeface="Arial"/>
              <a:cs typeface="Arial"/>
            </a:endParaRPr>
          </a:p>
          <a:p>
            <a:endParaRPr lang="da-DK" sz="2300" dirty="0">
              <a:solidFill>
                <a:schemeClr val="bg1"/>
              </a:solidFill>
              <a:latin typeface="Segoe UI"/>
              <a:cs typeface="Segoe UI"/>
            </a:endParaRPr>
          </a:p>
          <a:p>
            <a:pPr marL="514350" indent="-514350"/>
            <a:endParaRPr lang="da-DK" dirty="0">
              <a:solidFill>
                <a:schemeClr val="bg1"/>
              </a:solidFill>
            </a:endParaRPr>
          </a:p>
          <a:p>
            <a:pPr marL="514350" indent="-514350"/>
            <a:endParaRPr lang="da-DK" dirty="0">
              <a:solidFill>
                <a:schemeClr val="bg1"/>
              </a:solidFill>
            </a:endParaRPr>
          </a:p>
        </p:txBody>
      </p:sp>
      <p:pic>
        <p:nvPicPr>
          <p:cNvPr id="4" name="Billede 3" descr="Et billede, der indeholder logo, Grafik, Font/skrifttype, symbol&#10;&#10;AI-genereret indhold kan være ukorrekt.">
            <a:extLst>
              <a:ext uri="{FF2B5EF4-FFF2-40B4-BE49-F238E27FC236}">
                <a16:creationId xmlns:a16="http://schemas.microsoft.com/office/drawing/2014/main" id="{D2793223-057C-CD3F-459D-24180744F5AA}"/>
              </a:ext>
            </a:extLst>
          </p:cNvPr>
          <p:cNvPicPr>
            <a:picLocks noChangeAspect="1"/>
          </p:cNvPicPr>
          <p:nvPr/>
        </p:nvPicPr>
        <p:blipFill>
          <a:blip r:embed="rId2"/>
          <a:stretch>
            <a:fillRect/>
          </a:stretch>
        </p:blipFill>
        <p:spPr>
          <a:xfrm>
            <a:off x="11085763" y="92487"/>
            <a:ext cx="971550" cy="971550"/>
          </a:xfrm>
          <a:prstGeom prst="rect">
            <a:avLst/>
          </a:prstGeom>
        </p:spPr>
      </p:pic>
      <p:sp>
        <p:nvSpPr>
          <p:cNvPr id="8" name="Afrundet rektangulær billedforklaring 5">
            <a:extLst>
              <a:ext uri="{FF2B5EF4-FFF2-40B4-BE49-F238E27FC236}">
                <a16:creationId xmlns:a16="http://schemas.microsoft.com/office/drawing/2014/main" id="{69672CAC-FFE9-D7A0-9ACC-59A2AE57588B}"/>
              </a:ext>
            </a:extLst>
          </p:cNvPr>
          <p:cNvSpPr/>
          <p:nvPr/>
        </p:nvSpPr>
        <p:spPr>
          <a:xfrm>
            <a:off x="8845826" y="2714031"/>
            <a:ext cx="2495870" cy="1429937"/>
          </a:xfrm>
          <a:prstGeom prst="wedgeRoundRectCallout">
            <a:avLst>
              <a:gd name="adj1" fmla="val -70526"/>
              <a:gd name="adj2" fmla="val -32956"/>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14350" indent="-514350"/>
            <a:endParaRPr lang="da-DK" dirty="0">
              <a:solidFill>
                <a:schemeClr val="bg1"/>
              </a:solidFill>
              <a:latin typeface="Myriad Pro Light"/>
            </a:endParaRPr>
          </a:p>
        </p:txBody>
      </p:sp>
      <p:sp>
        <p:nvSpPr>
          <p:cNvPr id="9" name="Afrundet rektangulær billedforklaring 5">
            <a:extLst>
              <a:ext uri="{FF2B5EF4-FFF2-40B4-BE49-F238E27FC236}">
                <a16:creationId xmlns:a16="http://schemas.microsoft.com/office/drawing/2014/main" id="{EF05E93F-2932-B96F-E67D-C2762D4286B6}"/>
              </a:ext>
            </a:extLst>
          </p:cNvPr>
          <p:cNvSpPr/>
          <p:nvPr/>
        </p:nvSpPr>
        <p:spPr>
          <a:xfrm>
            <a:off x="8718846" y="1064036"/>
            <a:ext cx="1077983" cy="974529"/>
          </a:xfrm>
          <a:prstGeom prst="wedgeRoundRectCallout">
            <a:avLst>
              <a:gd name="adj1" fmla="val -79287"/>
              <a:gd name="adj2" fmla="val 32381"/>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14350" indent="-514350"/>
            <a:endParaRPr lang="da-DK" dirty="0">
              <a:solidFill>
                <a:schemeClr val="bg1"/>
              </a:solidFill>
              <a:latin typeface="Myriad Pro Light"/>
            </a:endParaRPr>
          </a:p>
        </p:txBody>
      </p:sp>
    </p:spTree>
    <p:extLst>
      <p:ext uri="{BB962C8B-B14F-4D97-AF65-F5344CB8AC3E}">
        <p14:creationId xmlns:p14="http://schemas.microsoft.com/office/powerpoint/2010/main" val="369516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276B62C9-3543-6B5E-A7AB-F4CF9DB99A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CD92E2-6490-60CA-95DD-4F6E89E6D922}"/>
              </a:ext>
            </a:extLst>
          </p:cNvPr>
          <p:cNvSpPr>
            <a:spLocks noGrp="1"/>
          </p:cNvSpPr>
          <p:nvPr>
            <p:ph type="title"/>
          </p:nvPr>
        </p:nvSpPr>
        <p:spPr>
          <a:xfrm>
            <a:off x="534239" y="578262"/>
            <a:ext cx="10058402" cy="749005"/>
          </a:xfrm>
        </p:spPr>
        <p:txBody>
          <a:bodyPr>
            <a:normAutofit fontScale="90000"/>
          </a:bodyPr>
          <a:lstStyle/>
          <a:p>
            <a:r>
              <a:rPr lang="da-DK" dirty="0">
                <a:solidFill>
                  <a:schemeClr val="bg1"/>
                </a:solidFill>
              </a:rPr>
              <a:t>Citater fra </a:t>
            </a:r>
            <a:br>
              <a:rPr lang="da-DK" dirty="0">
                <a:solidFill>
                  <a:schemeClr val="bg1"/>
                </a:solidFill>
              </a:rPr>
            </a:br>
            <a:r>
              <a:rPr lang="da-DK" dirty="0">
                <a:solidFill>
                  <a:schemeClr val="bg1"/>
                </a:solidFill>
              </a:rPr>
              <a:t>unge</a:t>
            </a:r>
          </a:p>
        </p:txBody>
      </p:sp>
      <p:pic>
        <p:nvPicPr>
          <p:cNvPr id="4" name="Billede 3" descr="Et billede, der indeholder logo, Grafik, Font/skrifttype, symbol&#10;&#10;AI-genereret indhold kan være ukorrekt.">
            <a:extLst>
              <a:ext uri="{FF2B5EF4-FFF2-40B4-BE49-F238E27FC236}">
                <a16:creationId xmlns:a16="http://schemas.microsoft.com/office/drawing/2014/main" id="{8B7D4E09-46C1-A209-9551-CDD1E592CB3E}"/>
              </a:ext>
            </a:extLst>
          </p:cNvPr>
          <p:cNvPicPr>
            <a:picLocks noChangeAspect="1"/>
          </p:cNvPicPr>
          <p:nvPr/>
        </p:nvPicPr>
        <p:blipFill>
          <a:blip r:embed="rId2"/>
          <a:stretch>
            <a:fillRect/>
          </a:stretch>
        </p:blipFill>
        <p:spPr>
          <a:xfrm>
            <a:off x="11085763" y="92487"/>
            <a:ext cx="971550" cy="971550"/>
          </a:xfrm>
          <a:prstGeom prst="rect">
            <a:avLst/>
          </a:prstGeom>
        </p:spPr>
      </p:pic>
      <p:sp>
        <p:nvSpPr>
          <p:cNvPr id="6" name="Afrundet rektangulær billedforklaring 5">
            <a:extLst>
              <a:ext uri="{FF2B5EF4-FFF2-40B4-BE49-F238E27FC236}">
                <a16:creationId xmlns:a16="http://schemas.microsoft.com/office/drawing/2014/main" id="{0E2D8983-9FF5-B696-E16D-750EA8D4E070}"/>
              </a:ext>
            </a:extLst>
          </p:cNvPr>
          <p:cNvSpPr/>
          <p:nvPr/>
        </p:nvSpPr>
        <p:spPr>
          <a:xfrm>
            <a:off x="5668488" y="314187"/>
            <a:ext cx="3566838" cy="2779127"/>
          </a:xfrm>
          <a:prstGeom prst="wedgeRoundRectCallout">
            <a:avLst>
              <a:gd name="adj1" fmla="val -38966"/>
              <a:gd name="adj2" fmla="val 73683"/>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i="1" dirty="0">
                <a:latin typeface="Myriad Pro Light" panose="020B0403030403020204" pitchFamily="34" charset="0"/>
              </a:rPr>
              <a:t>På internettet er der en masse billeder af folk, som er mega slanke og tynde. Og så vil man gerne være ligesom dem, og mere man tænker over det, jo mere kommer man til ikke at kunne lide sig selv, fordi man hellere vil være en anden. ​</a:t>
            </a:r>
          </a:p>
        </p:txBody>
      </p:sp>
      <p:sp>
        <p:nvSpPr>
          <p:cNvPr id="7" name="Afrundet rektangulær billedforklaring 6">
            <a:extLst>
              <a:ext uri="{FF2B5EF4-FFF2-40B4-BE49-F238E27FC236}">
                <a16:creationId xmlns:a16="http://schemas.microsoft.com/office/drawing/2014/main" id="{2B9E4E92-4E33-FE68-02B8-08553FA33FE4}"/>
              </a:ext>
            </a:extLst>
          </p:cNvPr>
          <p:cNvSpPr/>
          <p:nvPr/>
        </p:nvSpPr>
        <p:spPr>
          <a:xfrm>
            <a:off x="2285568" y="3220226"/>
            <a:ext cx="3566838" cy="2779127"/>
          </a:xfrm>
          <a:prstGeom prst="wedgeRoundRectCallout">
            <a:avLst>
              <a:gd name="adj1" fmla="val -38966"/>
              <a:gd name="adj2" fmla="val 73683"/>
              <a:gd name="adj3" fmla="val 1666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r>
              <a:rPr lang="da-DK" i="1" noProof="0" dirty="0">
                <a:latin typeface="Myriad Pro Light" panose="020B0403030403020204" pitchFamily="34" charset="0"/>
              </a:rPr>
              <a:t>Når jeg scroller ned på instagram bliver jeg ked af, at jeg ikke har de samme ting, som alle de andre på instagram har.</a:t>
            </a:r>
          </a:p>
        </p:txBody>
      </p:sp>
      <p:sp>
        <p:nvSpPr>
          <p:cNvPr id="8" name="Afrundet rektangulær billedforklaring 7">
            <a:extLst>
              <a:ext uri="{FF2B5EF4-FFF2-40B4-BE49-F238E27FC236}">
                <a16:creationId xmlns:a16="http://schemas.microsoft.com/office/drawing/2014/main" id="{BF025EEF-BA23-D1EB-D4E5-CF8C0DF7E291}"/>
              </a:ext>
            </a:extLst>
          </p:cNvPr>
          <p:cNvSpPr/>
          <p:nvPr/>
        </p:nvSpPr>
        <p:spPr>
          <a:xfrm>
            <a:off x="7845351" y="3433030"/>
            <a:ext cx="3566838" cy="2779127"/>
          </a:xfrm>
          <a:prstGeom prst="wedgeRoundRectCallout">
            <a:avLst>
              <a:gd name="adj1" fmla="val -38966"/>
              <a:gd name="adj2" fmla="val 73683"/>
              <a:gd name="adj3" fmla="val 1666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r>
              <a:rPr lang="da-DK" i="1" dirty="0">
                <a:latin typeface="Myriad Pro Light" panose="020B0403030403020204" pitchFamily="34" charset="0"/>
              </a:rPr>
              <a:t>På TikTok ser jeg tit billeder og videoer af unge, som er stærke drenge, og jeg kan ikke finde ud af, om de har redigeret billederne, eller om det er real. ​</a:t>
            </a:r>
            <a:endParaRPr lang="en-US" i="1" dirty="0">
              <a:latin typeface="Myriad Pro Light" panose="020B0403030403020204" pitchFamily="34" charset="0"/>
            </a:endParaRPr>
          </a:p>
        </p:txBody>
      </p:sp>
    </p:spTree>
    <p:extLst>
      <p:ext uri="{BB962C8B-B14F-4D97-AF65-F5344CB8AC3E}">
        <p14:creationId xmlns:p14="http://schemas.microsoft.com/office/powerpoint/2010/main" val="1228435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A91CB-0454-D16B-B1D0-0CD2AF8C9859}"/>
              </a:ext>
            </a:extLst>
          </p:cNvPr>
          <p:cNvSpPr>
            <a:spLocks noGrp="1"/>
          </p:cNvSpPr>
          <p:nvPr>
            <p:ph type="title"/>
          </p:nvPr>
        </p:nvSpPr>
        <p:spPr>
          <a:xfrm>
            <a:off x="1055076" y="2405222"/>
            <a:ext cx="10081847" cy="2101755"/>
          </a:xfrm>
        </p:spPr>
        <p:txBody>
          <a:bodyPr>
            <a:normAutofit fontScale="90000"/>
          </a:bodyPr>
          <a:lstStyle/>
          <a:p>
            <a:r>
              <a:rPr lang="da-DK" sz="4000" dirty="0"/>
              <a:t>Hver for sig:</a:t>
            </a:r>
            <a:br>
              <a:rPr lang="da-DK" sz="4000" dirty="0"/>
            </a:br>
            <a:r>
              <a:rPr lang="da-DK" dirty="0"/>
              <a:t>Hvad skal børn vide, når de begynder at møde influencere og </a:t>
            </a:r>
            <a:r>
              <a:rPr lang="da-DK"/>
              <a:t>kunstige normer?</a:t>
            </a:r>
            <a:endParaRPr lang="da-DK" dirty="0"/>
          </a:p>
        </p:txBody>
      </p:sp>
    </p:spTree>
    <p:extLst>
      <p:ext uri="{BB962C8B-B14F-4D97-AF65-F5344CB8AC3E}">
        <p14:creationId xmlns:p14="http://schemas.microsoft.com/office/powerpoint/2010/main" val="4032182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18F13D9-D996-6049-8968-C812AA7C4305}"/>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E611196E-FB46-B1CA-CDAC-3A028CE618AF}"/>
              </a:ext>
            </a:extLst>
          </p:cNvPr>
          <p:cNvSpPr>
            <a:spLocks noGrp="1"/>
          </p:cNvSpPr>
          <p:nvPr>
            <p:ph type="title"/>
          </p:nvPr>
        </p:nvSpPr>
        <p:spPr>
          <a:xfrm>
            <a:off x="1064526" y="545910"/>
            <a:ext cx="4301319" cy="499119"/>
          </a:xfrm>
        </p:spPr>
        <p:txBody>
          <a:bodyPr/>
          <a:lstStyle/>
          <a:p>
            <a:r>
              <a:rPr lang="da-DK" dirty="0"/>
              <a:t>Skriv på PostIts</a:t>
            </a:r>
          </a:p>
        </p:txBody>
      </p:sp>
      <p:sp>
        <p:nvSpPr>
          <p:cNvPr id="4" name="Pladsholder til indhold 3">
            <a:extLst>
              <a:ext uri="{FF2B5EF4-FFF2-40B4-BE49-F238E27FC236}">
                <a16:creationId xmlns:a16="http://schemas.microsoft.com/office/drawing/2014/main" id="{61C21F04-0278-D59B-25E1-422A92C1E2B1}"/>
              </a:ext>
            </a:extLst>
          </p:cNvPr>
          <p:cNvSpPr>
            <a:spLocks noGrp="1"/>
          </p:cNvSpPr>
          <p:nvPr>
            <p:ph idx="1"/>
          </p:nvPr>
        </p:nvSpPr>
        <p:spPr>
          <a:xfrm>
            <a:off x="1064526" y="1810987"/>
            <a:ext cx="4301320" cy="1618013"/>
          </a:xfrm>
        </p:spPr>
        <p:txBody>
          <a:bodyPr>
            <a:normAutofit fontScale="92500"/>
          </a:bodyPr>
          <a:lstStyle/>
          <a:p>
            <a:pPr fontAlgn="base"/>
            <a:r>
              <a:rPr lang="da-DK" noProof="0" dirty="0"/>
              <a:t>Hvilke råd kan vi give </a:t>
            </a:r>
            <a:r>
              <a:rPr lang="da-DK" noProof="0" dirty="0">
                <a:solidFill>
                  <a:schemeClr val="accent4"/>
                </a:solidFill>
              </a:rPr>
              <a:t>børn</a:t>
            </a:r>
            <a:r>
              <a:rPr lang="da-DK" noProof="0" dirty="0"/>
              <a:t>, som </a:t>
            </a:r>
            <a:r>
              <a:rPr lang="da-DK" noProof="0" dirty="0">
                <a:solidFill>
                  <a:schemeClr val="accent4"/>
                </a:solidFill>
              </a:rPr>
              <a:t>snart kommer online</a:t>
            </a:r>
          </a:p>
          <a:p>
            <a:pPr fontAlgn="base"/>
            <a:r>
              <a:rPr lang="da-DK" noProof="0" dirty="0"/>
              <a:t>Skriv </a:t>
            </a:r>
            <a:r>
              <a:rPr lang="da-DK" noProof="0" dirty="0">
                <a:solidFill>
                  <a:schemeClr val="accent4"/>
                </a:solidFill>
              </a:rPr>
              <a:t>3 gode råd </a:t>
            </a:r>
            <a:r>
              <a:rPr lang="da-DK" noProof="0" dirty="0"/>
              <a:t>på PostIts</a:t>
            </a:r>
          </a:p>
        </p:txBody>
      </p:sp>
      <p:sp>
        <p:nvSpPr>
          <p:cNvPr id="6" name="Kombinationstegning 1">
            <a:extLst>
              <a:ext uri="{FF2B5EF4-FFF2-40B4-BE49-F238E27FC236}">
                <a16:creationId xmlns:a16="http://schemas.microsoft.com/office/drawing/2014/main" id="{4D74EA04-5931-1F71-AE3C-F6543D466C69}"/>
              </a:ext>
            </a:extLst>
          </p:cNvPr>
          <p:cNvSpPr/>
          <p:nvPr/>
        </p:nvSpPr>
        <p:spPr>
          <a:xfrm rot="20876283">
            <a:off x="5929880" y="577618"/>
            <a:ext cx="3323702" cy="3169092"/>
          </a:xfrm>
          <a:custGeom>
            <a:avLst/>
            <a:gdLst>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48775"/>
              <a:gd name="connsiteX1" fmla="*/ 2207173 w 2396359"/>
              <a:gd name="connsiteY1" fmla="*/ 0 h 2348775"/>
              <a:gd name="connsiteX2" fmla="*/ 2396359 w 2396359"/>
              <a:gd name="connsiteY2" fmla="*/ 2249213 h 2348775"/>
              <a:gd name="connsiteX3" fmla="*/ 31531 w 2396359"/>
              <a:gd name="connsiteY3" fmla="*/ 2333296 h 2348775"/>
              <a:gd name="connsiteX4" fmla="*/ 0 w 2396359"/>
              <a:gd name="connsiteY4" fmla="*/ 136634 h 2348775"/>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359" h="2347858">
                <a:moveTo>
                  <a:pt x="0" y="136634"/>
                </a:moveTo>
                <a:cubicBezTo>
                  <a:pt x="809297" y="164661"/>
                  <a:pt x="1313794" y="14014"/>
                  <a:pt x="2207173" y="0"/>
                </a:cubicBezTo>
                <a:lnTo>
                  <a:pt x="2396359" y="2249213"/>
                </a:lnTo>
                <a:cubicBezTo>
                  <a:pt x="1513489" y="2266731"/>
                  <a:pt x="914400" y="2389351"/>
                  <a:pt x="31531" y="2333296"/>
                </a:cubicBezTo>
                <a:lnTo>
                  <a:pt x="0" y="136634"/>
                </a:lnTo>
                <a:close/>
              </a:path>
            </a:pathLst>
          </a:custGeom>
          <a:solidFill>
            <a:schemeClr val="accent2">
              <a:lumMod val="20000"/>
              <a:lumOff val="80000"/>
            </a:schemeClr>
          </a:solidFill>
          <a:ln>
            <a:noFill/>
          </a:ln>
          <a:effectLst>
            <a:outerShdw blurRad="276826" dist="97327" dir="3960000" sx="105000" sy="105000" algn="tl" rotWithShape="0">
              <a:prstClr val="black">
                <a:alpha val="17815"/>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288000" rIns="288000" bIns="288000" rtlCol="0" anchor="ctr">
            <a:normAutofit/>
          </a:bodyPr>
          <a:lstStyle/>
          <a:p>
            <a:pPr algn="ctr"/>
            <a:endParaRPr lang="da-DK" sz="1200" dirty="0">
              <a:solidFill>
                <a:schemeClr val="tx1"/>
              </a:solidFill>
              <a:latin typeface="Cavolini" panose="03000502040302020204" pitchFamily="66" charset="0"/>
              <a:cs typeface="Cavolini" panose="03000502040302020204" pitchFamily="66" charset="0"/>
            </a:endParaRPr>
          </a:p>
        </p:txBody>
      </p:sp>
      <p:sp>
        <p:nvSpPr>
          <p:cNvPr id="7" name="Kombinationstegning 1">
            <a:extLst>
              <a:ext uri="{FF2B5EF4-FFF2-40B4-BE49-F238E27FC236}">
                <a16:creationId xmlns:a16="http://schemas.microsoft.com/office/drawing/2014/main" id="{F6CAA65F-0436-B51D-0C8E-64B7DE17EDEB}"/>
              </a:ext>
            </a:extLst>
          </p:cNvPr>
          <p:cNvSpPr/>
          <p:nvPr/>
        </p:nvSpPr>
        <p:spPr>
          <a:xfrm rot="871275">
            <a:off x="5281815" y="3405964"/>
            <a:ext cx="3323702" cy="3169092"/>
          </a:xfrm>
          <a:custGeom>
            <a:avLst/>
            <a:gdLst>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48775"/>
              <a:gd name="connsiteX1" fmla="*/ 2207173 w 2396359"/>
              <a:gd name="connsiteY1" fmla="*/ 0 h 2348775"/>
              <a:gd name="connsiteX2" fmla="*/ 2396359 w 2396359"/>
              <a:gd name="connsiteY2" fmla="*/ 2249213 h 2348775"/>
              <a:gd name="connsiteX3" fmla="*/ 31531 w 2396359"/>
              <a:gd name="connsiteY3" fmla="*/ 2333296 h 2348775"/>
              <a:gd name="connsiteX4" fmla="*/ 0 w 2396359"/>
              <a:gd name="connsiteY4" fmla="*/ 136634 h 2348775"/>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359" h="2347858">
                <a:moveTo>
                  <a:pt x="0" y="136634"/>
                </a:moveTo>
                <a:cubicBezTo>
                  <a:pt x="809297" y="164661"/>
                  <a:pt x="1313794" y="14014"/>
                  <a:pt x="2207173" y="0"/>
                </a:cubicBezTo>
                <a:lnTo>
                  <a:pt x="2396359" y="2249213"/>
                </a:lnTo>
                <a:cubicBezTo>
                  <a:pt x="1513489" y="2266731"/>
                  <a:pt x="914400" y="2389351"/>
                  <a:pt x="31531" y="2333296"/>
                </a:cubicBezTo>
                <a:lnTo>
                  <a:pt x="0" y="136634"/>
                </a:lnTo>
                <a:close/>
              </a:path>
            </a:pathLst>
          </a:custGeom>
          <a:solidFill>
            <a:schemeClr val="accent2">
              <a:lumMod val="20000"/>
              <a:lumOff val="80000"/>
            </a:schemeClr>
          </a:solidFill>
          <a:ln>
            <a:noFill/>
          </a:ln>
          <a:effectLst>
            <a:outerShdw blurRad="276826" dist="97327" dir="3960000" sx="105000" sy="105000" algn="tl" rotWithShape="0">
              <a:prstClr val="black">
                <a:alpha val="17815"/>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288000" rIns="288000" bIns="288000" rtlCol="0" anchor="ctr">
            <a:normAutofit/>
          </a:bodyPr>
          <a:lstStyle/>
          <a:p>
            <a:pPr algn="ctr"/>
            <a:endParaRPr lang="da-DK" sz="1200" dirty="0">
              <a:solidFill>
                <a:schemeClr val="tx1"/>
              </a:solidFill>
              <a:latin typeface="Cavolini" panose="03000502040302020204" pitchFamily="66" charset="0"/>
              <a:cs typeface="Cavolini" panose="03000502040302020204" pitchFamily="66" charset="0"/>
            </a:endParaRPr>
          </a:p>
        </p:txBody>
      </p:sp>
      <p:pic>
        <p:nvPicPr>
          <p:cNvPr id="9" name="Billede 8" descr="Et billede, der indeholder skærmbillede&#10;&#10;AI-genereret indhold kan være ukorrekt.">
            <a:extLst>
              <a:ext uri="{FF2B5EF4-FFF2-40B4-BE49-F238E27FC236}">
                <a16:creationId xmlns:a16="http://schemas.microsoft.com/office/drawing/2014/main" id="{978E5D5D-D5F6-BFC2-BEE5-AE2546A6F3E6}"/>
              </a:ext>
            </a:extLst>
          </p:cNvPr>
          <p:cNvPicPr>
            <a:picLocks noChangeAspect="1"/>
          </p:cNvPicPr>
          <p:nvPr/>
        </p:nvPicPr>
        <p:blipFill>
          <a:blip r:embed="rId3">
            <a:alphaModFix amt="20000"/>
            <a:lum bright="70000" contrast="-70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rot="15999243" flipV="1">
            <a:off x="7510744" y="2642427"/>
            <a:ext cx="5024107" cy="3063904"/>
          </a:xfrm>
          <a:prstGeom prst="rect">
            <a:avLst/>
          </a:prstGeom>
          <a:effectLst>
            <a:outerShdw blurRad="50800" dist="50800" dir="5400000" algn="ctr" rotWithShape="0">
              <a:srgbClr val="000000">
                <a:alpha val="0"/>
              </a:srgbClr>
            </a:outerShdw>
          </a:effectLst>
        </p:spPr>
      </p:pic>
      <p:sp>
        <p:nvSpPr>
          <p:cNvPr id="15" name="Pladsholder til indhold 3">
            <a:extLst>
              <a:ext uri="{FF2B5EF4-FFF2-40B4-BE49-F238E27FC236}">
                <a16:creationId xmlns:a16="http://schemas.microsoft.com/office/drawing/2014/main" id="{14824711-33B7-263B-449E-95CAA5F0FAD3}"/>
              </a:ext>
            </a:extLst>
          </p:cNvPr>
          <p:cNvSpPr txBox="1">
            <a:spLocks/>
          </p:cNvSpPr>
          <p:nvPr/>
        </p:nvSpPr>
        <p:spPr>
          <a:xfrm>
            <a:off x="1064526" y="4524498"/>
            <a:ext cx="4301320" cy="1469572"/>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da-DK" noProof="0" dirty="0">
                <a:latin typeface="Myriad Pro Light"/>
              </a:rPr>
              <a:t>Hvilke af rådene gælder </a:t>
            </a:r>
            <a:r>
              <a:rPr lang="da-DK" noProof="0" dirty="0">
                <a:solidFill>
                  <a:schemeClr val="accent4"/>
                </a:solidFill>
                <a:latin typeface="Myriad Pro Light"/>
              </a:rPr>
              <a:t>også os </a:t>
            </a:r>
            <a:r>
              <a:rPr lang="da-DK" noProof="0" dirty="0">
                <a:latin typeface="Myriad Pro Light"/>
              </a:rPr>
              <a:t>selv, når vi ser eller deler indhold?</a:t>
            </a:r>
            <a:endParaRPr lang="da-DK" noProof="0" dirty="0">
              <a:solidFill>
                <a:schemeClr val="accent4"/>
              </a:solidFill>
            </a:endParaRPr>
          </a:p>
          <a:p>
            <a:pPr fontAlgn="base"/>
            <a:r>
              <a:rPr lang="da-DK" noProof="0" dirty="0"/>
              <a:t>Hvad bør </a:t>
            </a:r>
            <a:r>
              <a:rPr lang="da-DK" noProof="0" dirty="0">
                <a:solidFill>
                  <a:schemeClr val="accent4"/>
                </a:solidFill>
              </a:rPr>
              <a:t>voksne</a:t>
            </a:r>
            <a:r>
              <a:rPr lang="da-DK" noProof="0" dirty="0"/>
              <a:t> vide?</a:t>
            </a:r>
          </a:p>
        </p:txBody>
      </p:sp>
    </p:spTree>
    <p:extLst>
      <p:ext uri="{BB962C8B-B14F-4D97-AF65-F5344CB8AC3E}">
        <p14:creationId xmlns:p14="http://schemas.microsoft.com/office/powerpoint/2010/main" val="159339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dsholder til billede 7" descr="Et billede, der indeholder tekst, skærmbillede, grafisk design, Grafik&#10;&#10;AI-genereret indhold kan være ukorrekt.">
            <a:extLst>
              <a:ext uri="{FF2B5EF4-FFF2-40B4-BE49-F238E27FC236}">
                <a16:creationId xmlns:a16="http://schemas.microsoft.com/office/drawing/2014/main" id="{C2C190E8-8331-39AD-4A8C-AD40E246AF1A}"/>
              </a:ext>
            </a:extLst>
          </p:cNvPr>
          <p:cNvPicPr>
            <a:picLocks noGrp="1" noChangeAspect="1"/>
          </p:cNvPicPr>
          <p:nvPr>
            <p:ph type="pic" sz="quarter" idx="10"/>
          </p:nvPr>
        </p:nvPicPr>
        <p:blipFill>
          <a:blip r:embed="rId3"/>
          <a:srcRect l="217" t="5560" r="2689" b="17340"/>
          <a:stretch>
            <a:fillRect/>
          </a:stretch>
        </p:blipFill>
        <p:spPr>
          <a:xfrm>
            <a:off x="6109648" y="0"/>
            <a:ext cx="6082352" cy="6858000"/>
          </a:xfrm>
        </p:spPr>
      </p:pic>
      <p:sp>
        <p:nvSpPr>
          <p:cNvPr id="3" name="Titel 2">
            <a:extLst>
              <a:ext uri="{FF2B5EF4-FFF2-40B4-BE49-F238E27FC236}">
                <a16:creationId xmlns:a16="http://schemas.microsoft.com/office/drawing/2014/main" id="{3CE532BA-2E43-26E4-A318-F89B18F4EF70}"/>
              </a:ext>
            </a:extLst>
          </p:cNvPr>
          <p:cNvSpPr>
            <a:spLocks noGrp="1"/>
          </p:cNvSpPr>
          <p:nvPr>
            <p:ph type="title"/>
          </p:nvPr>
        </p:nvSpPr>
        <p:spPr>
          <a:xfrm>
            <a:off x="1064526" y="777834"/>
            <a:ext cx="4301319" cy="801583"/>
          </a:xfrm>
        </p:spPr>
        <p:txBody>
          <a:bodyPr/>
          <a:lstStyle/>
          <a:p>
            <a:r>
              <a:rPr lang="da-DK" dirty="0"/>
              <a:t>Elevens bog til næste gang</a:t>
            </a:r>
          </a:p>
        </p:txBody>
      </p:sp>
      <p:sp>
        <p:nvSpPr>
          <p:cNvPr id="4" name="Pladsholder til indhold 3">
            <a:extLst>
              <a:ext uri="{FF2B5EF4-FFF2-40B4-BE49-F238E27FC236}">
                <a16:creationId xmlns:a16="http://schemas.microsoft.com/office/drawing/2014/main" id="{DBF3CFEF-ADB2-C356-D920-E7086785651C}"/>
              </a:ext>
            </a:extLst>
          </p:cNvPr>
          <p:cNvSpPr>
            <a:spLocks noGrp="1"/>
          </p:cNvSpPr>
          <p:nvPr>
            <p:ph idx="1"/>
          </p:nvPr>
        </p:nvSpPr>
        <p:spPr>
          <a:xfrm>
            <a:off x="1064526" y="2285999"/>
            <a:ext cx="4301320" cy="4021015"/>
          </a:xfrm>
        </p:spPr>
        <p:txBody>
          <a:bodyPr/>
          <a:lstStyle/>
          <a:p>
            <a:r>
              <a:rPr lang="da-DK" dirty="0"/>
              <a:t>Meningen er, at </a:t>
            </a:r>
            <a:r>
              <a:rPr lang="da-DK" dirty="0">
                <a:solidFill>
                  <a:schemeClr val="accent4"/>
                </a:solidFill>
              </a:rPr>
              <a:t>de voksne </a:t>
            </a:r>
            <a:r>
              <a:rPr lang="da-DK" dirty="0"/>
              <a:t>også skal lære noget!</a:t>
            </a:r>
          </a:p>
          <a:p>
            <a:r>
              <a:rPr lang="da-DK" dirty="0"/>
              <a:t>Hvad </a:t>
            </a:r>
            <a:r>
              <a:rPr lang="da-DK" dirty="0">
                <a:solidFill>
                  <a:schemeClr val="accent4"/>
                </a:solidFill>
              </a:rPr>
              <a:t>vil I gerne fortælle </a:t>
            </a:r>
            <a:r>
              <a:rPr lang="da-DK" dirty="0"/>
              <a:t>til jeres forældre?</a:t>
            </a:r>
          </a:p>
        </p:txBody>
      </p:sp>
    </p:spTree>
    <p:extLst>
      <p:ext uri="{BB962C8B-B14F-4D97-AF65-F5344CB8AC3E}">
        <p14:creationId xmlns:p14="http://schemas.microsoft.com/office/powerpoint/2010/main" val="40909069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B5E8A96-DDF8-B140-A55D-801F14907A72}"/>
              </a:ext>
            </a:extLst>
          </p:cNvPr>
          <p:cNvSpPr>
            <a:spLocks noGrp="1"/>
          </p:cNvSpPr>
          <p:nvPr>
            <p:ph type="title"/>
          </p:nvPr>
        </p:nvSpPr>
        <p:spPr/>
        <p:txBody>
          <a:bodyPr/>
          <a:lstStyle/>
          <a:p>
            <a:r>
              <a:rPr lang="da-DK" dirty="0"/>
              <a:t>Hvad påvirker OS?</a:t>
            </a:r>
            <a:r>
              <a:rPr lang="da-DK" b="0" dirty="0"/>
              <a:t>​</a:t>
            </a:r>
            <a:endParaRPr lang="da-DK" dirty="0"/>
          </a:p>
        </p:txBody>
      </p:sp>
      <p:sp>
        <p:nvSpPr>
          <p:cNvPr id="4" name="Pladsholder til indhold 3">
            <a:extLst>
              <a:ext uri="{FF2B5EF4-FFF2-40B4-BE49-F238E27FC236}">
                <a16:creationId xmlns:a16="http://schemas.microsoft.com/office/drawing/2014/main" id="{13C5E3BF-4F62-22EB-2CB7-6280A7CC9387}"/>
              </a:ext>
            </a:extLst>
          </p:cNvPr>
          <p:cNvSpPr>
            <a:spLocks noGrp="1"/>
          </p:cNvSpPr>
          <p:nvPr>
            <p:ph idx="1"/>
          </p:nvPr>
        </p:nvSpPr>
        <p:spPr>
          <a:xfrm>
            <a:off x="1064526" y="1353787"/>
            <a:ext cx="4301320" cy="3515096"/>
          </a:xfrm>
        </p:spPr>
        <p:txBody>
          <a:bodyPr vert="horz" lIns="91440" tIns="45720" rIns="91440" bIns="45720" rtlCol="0" anchor="t">
            <a:noAutofit/>
          </a:bodyPr>
          <a:lstStyle/>
          <a:p>
            <a:pPr marL="0" indent="0" fontAlgn="base">
              <a:buNone/>
            </a:pPr>
            <a:r>
              <a:rPr lang="da-DK" sz="1800" dirty="0">
                <a:latin typeface="Myriad Pro Light"/>
              </a:rPr>
              <a:t>Andres </a:t>
            </a:r>
            <a:r>
              <a:rPr lang="da-DK" sz="1800" i="1" dirty="0">
                <a:latin typeface="Myriad Pro Light"/>
              </a:rPr>
              <a:t>image</a:t>
            </a:r>
            <a:r>
              <a:rPr lang="da-DK" sz="1800" dirty="0">
                <a:latin typeface="Myriad Pro Light"/>
              </a:rPr>
              <a:t> har altid påvirket, hvad vi ser som ‘normalt’, og hvordan folk gerne vil være. </a:t>
            </a:r>
            <a:r>
              <a:rPr lang="en-US" sz="1800" dirty="0">
                <a:latin typeface="Myriad Pro Light"/>
              </a:rPr>
              <a:t>​</a:t>
            </a:r>
            <a:endParaRPr lang="da-DK" sz="1800" dirty="0">
              <a:latin typeface="Myriad Pro Light"/>
            </a:endParaRPr>
          </a:p>
          <a:p>
            <a:pPr marL="0" indent="0" fontAlgn="base">
              <a:buNone/>
            </a:pPr>
            <a:endParaRPr lang="da-DK" sz="1800" dirty="0"/>
          </a:p>
          <a:p>
            <a:pPr marL="0" indent="0" fontAlgn="base">
              <a:buNone/>
            </a:pPr>
            <a:r>
              <a:rPr lang="da-DK" sz="1800" dirty="0">
                <a:latin typeface="Myriad Pro Light"/>
              </a:rPr>
              <a:t>I 1700-tallets Paris puttede de rige franskbrød i håret for at efterligne dronningens vilde parykker.  Nogen gange endte damerne med at få mug og mus i håret. </a:t>
            </a:r>
            <a:endParaRPr lang="en-US" sz="1800" dirty="0">
              <a:latin typeface="Myriad Pro Light"/>
            </a:endParaRPr>
          </a:p>
          <a:p>
            <a:pPr marL="0" indent="0">
              <a:buNone/>
            </a:pPr>
            <a:endParaRPr lang="da-DK" sz="1800" dirty="0">
              <a:latin typeface="Myriad Pro Light"/>
            </a:endParaRPr>
          </a:p>
          <a:p>
            <a:pPr marL="0" indent="0" fontAlgn="base">
              <a:buNone/>
            </a:pPr>
            <a:r>
              <a:rPr lang="da-DK" sz="1800" dirty="0">
                <a:latin typeface="Myriad Pro Light"/>
              </a:rPr>
              <a:t>I 1960’erne kom ”franskbrødshår” på mode igen</a:t>
            </a:r>
            <a:r>
              <a:rPr lang="en-US" sz="1800" dirty="0">
                <a:latin typeface="Myriad Pro Light"/>
              </a:rPr>
              <a:t>​. </a:t>
            </a:r>
            <a:endParaRPr lang="en-US" sz="1800" dirty="0"/>
          </a:p>
        </p:txBody>
      </p:sp>
      <p:sp>
        <p:nvSpPr>
          <p:cNvPr id="5" name="Afrundet rektangel 22">
            <a:extLst>
              <a:ext uri="{FF2B5EF4-FFF2-40B4-BE49-F238E27FC236}">
                <a16:creationId xmlns:a16="http://schemas.microsoft.com/office/drawing/2014/main" id="{B393964E-F4C9-995E-4799-333CC7D12B12}"/>
              </a:ext>
            </a:extLst>
          </p:cNvPr>
          <p:cNvSpPr/>
          <p:nvPr/>
        </p:nvSpPr>
        <p:spPr>
          <a:xfrm rot="5400000">
            <a:off x="6594652" y="3794072"/>
            <a:ext cx="2022137" cy="2718460"/>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fontAlgn="base"/>
            <a:r>
              <a:rPr lang="da-DK" sz="1600" dirty="0">
                <a:latin typeface="Myriad Pro Light" panose="020B0403030403020204" pitchFamily="34" charset="0"/>
              </a:rPr>
              <a:t>I dag skal det handle om,</a:t>
            </a:r>
            <a:br>
              <a:rPr lang="da-DK" sz="1600" dirty="0">
                <a:latin typeface="Myriad Pro Light" panose="020B0403030403020204" pitchFamily="34" charset="0"/>
              </a:rPr>
            </a:br>
            <a:r>
              <a:rPr lang="da-DK" sz="1600" dirty="0">
                <a:latin typeface="Myriad Pro Light" panose="020B0403030403020204" pitchFamily="34" charset="0"/>
              </a:rPr>
              <a:t>hvordan online indhold kan</a:t>
            </a:r>
            <a:br>
              <a:rPr lang="da-DK" sz="1600" dirty="0">
                <a:latin typeface="Myriad Pro Light" panose="020B0403030403020204" pitchFamily="34" charset="0"/>
              </a:rPr>
            </a:br>
            <a:r>
              <a:rPr lang="da-DK" sz="1600" dirty="0">
                <a:latin typeface="Myriad Pro Light" panose="020B0403030403020204" pitchFamily="34" charset="0"/>
              </a:rPr>
              <a:t>påvirke dét, andre</a:t>
            </a:r>
            <a:br>
              <a:rPr lang="da-DK" sz="1600" dirty="0">
                <a:latin typeface="Myriad Pro Light" panose="020B0403030403020204" pitchFamily="34" charset="0"/>
              </a:rPr>
            </a:br>
            <a:r>
              <a:rPr lang="da-DK" sz="1600" dirty="0">
                <a:latin typeface="Myriad Pro Light" panose="020B0403030403020204" pitchFamily="34" charset="0"/>
              </a:rPr>
              <a:t>tænker og gør​</a:t>
            </a:r>
          </a:p>
        </p:txBody>
      </p:sp>
      <p:pic>
        <p:nvPicPr>
          <p:cNvPr id="16" name="Billede 15" descr="Et billede, der indeholder person, tøj, Ansigt, siddende&#10;&#10;AI-genereret indhold kan være ukorrekt.">
            <a:extLst>
              <a:ext uri="{FF2B5EF4-FFF2-40B4-BE49-F238E27FC236}">
                <a16:creationId xmlns:a16="http://schemas.microsoft.com/office/drawing/2014/main" id="{338269C5-CC0D-688C-783C-5F377112B8F0}"/>
              </a:ext>
            </a:extLst>
          </p:cNvPr>
          <p:cNvPicPr>
            <a:picLocks noChangeAspect="1"/>
          </p:cNvPicPr>
          <p:nvPr/>
        </p:nvPicPr>
        <p:blipFill>
          <a:blip r:embed="rId2"/>
          <a:srcRect l="8256" r="8256"/>
          <a:stretch>
            <a:fillRect/>
          </a:stretch>
        </p:blipFill>
        <p:spPr>
          <a:xfrm>
            <a:off x="9324271" y="3429000"/>
            <a:ext cx="2867727" cy="3434937"/>
          </a:xfrm>
          <a:prstGeom prst="rect">
            <a:avLst/>
          </a:prstGeom>
        </p:spPr>
      </p:pic>
      <p:pic>
        <p:nvPicPr>
          <p:cNvPr id="17" name="Pladsholder til billede 9" descr="Et billede, der indeholder skitse, Ansigt, tegning, kvinde&#10;&#10;AI-genereret indhold kan være ukorrekt.">
            <a:extLst>
              <a:ext uri="{FF2B5EF4-FFF2-40B4-BE49-F238E27FC236}">
                <a16:creationId xmlns:a16="http://schemas.microsoft.com/office/drawing/2014/main" id="{3C27A1A8-2F2B-D0B1-95B9-1154B548D82B}"/>
              </a:ext>
            </a:extLst>
          </p:cNvPr>
          <p:cNvPicPr>
            <a:picLocks noGrp="1" noChangeAspect="1"/>
          </p:cNvPicPr>
          <p:nvPr>
            <p:ph type="pic" sz="quarter" idx="10"/>
          </p:nvPr>
        </p:nvPicPr>
        <p:blipFill>
          <a:blip r:embed="rId3"/>
          <a:srcRect l="5660" r="5660" b="5206"/>
          <a:stretch>
            <a:fillRect/>
          </a:stretch>
        </p:blipFill>
        <p:spPr>
          <a:xfrm>
            <a:off x="6109648" y="0"/>
            <a:ext cx="3214623" cy="3435891"/>
          </a:xfrm>
        </p:spPr>
      </p:pic>
      <p:pic>
        <p:nvPicPr>
          <p:cNvPr id="18" name="Billede 17" descr="Et billede, der indeholder logo, Grafik, Font/skrifttype, symbol&#10;&#10;AI-genereret indhold kan være ukorrekt.">
            <a:extLst>
              <a:ext uri="{FF2B5EF4-FFF2-40B4-BE49-F238E27FC236}">
                <a16:creationId xmlns:a16="http://schemas.microsoft.com/office/drawing/2014/main" id="{D12C43ED-DF2D-5753-7BD0-E77EC95B8D3F}"/>
              </a:ext>
            </a:extLst>
          </p:cNvPr>
          <p:cNvPicPr>
            <a:picLocks noChangeAspect="1"/>
          </p:cNvPicPr>
          <p:nvPr/>
        </p:nvPicPr>
        <p:blipFill>
          <a:blip r:embed="rId4"/>
          <a:stretch>
            <a:fillRect/>
          </a:stretch>
        </p:blipFill>
        <p:spPr>
          <a:xfrm>
            <a:off x="11085763" y="92487"/>
            <a:ext cx="971550" cy="971550"/>
          </a:xfrm>
          <a:prstGeom prst="rect">
            <a:avLst/>
          </a:prstGeom>
        </p:spPr>
      </p:pic>
    </p:spTree>
    <p:extLst>
      <p:ext uri="{BB962C8B-B14F-4D97-AF65-F5344CB8AC3E}">
        <p14:creationId xmlns:p14="http://schemas.microsoft.com/office/powerpoint/2010/main" val="303966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78000">
              <a:schemeClr val="accent4"/>
            </a:gs>
            <a:gs pos="26000">
              <a:schemeClr val="accent5"/>
            </a:gs>
          </a:gsLst>
          <a:lin ang="2700000" scaled="1"/>
        </a:gradFill>
        <a:effectLst/>
      </p:bgPr>
    </p:bg>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80DE8B19-8A07-A159-89C5-E9286E0FD36B}"/>
              </a:ext>
            </a:extLst>
          </p:cNvPr>
          <p:cNvSpPr/>
          <p:nvPr/>
        </p:nvSpPr>
        <p:spPr>
          <a:xfrm>
            <a:off x="1166076" y="4685657"/>
            <a:ext cx="788868" cy="788868"/>
          </a:xfrm>
          <a:prstGeom prst="ellipse">
            <a:avLst/>
          </a:prstGeom>
          <a:noFill/>
          <a:ln w="25400">
            <a:solidFill>
              <a:schemeClr val="bg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5" name="Lige pilforbindelse 4">
            <a:extLst>
              <a:ext uri="{FF2B5EF4-FFF2-40B4-BE49-F238E27FC236}">
                <a16:creationId xmlns:a16="http://schemas.microsoft.com/office/drawing/2014/main" id="{9A282EE4-D3ED-C183-7C55-097BE5019D5E}"/>
              </a:ext>
            </a:extLst>
          </p:cNvPr>
          <p:cNvCxnSpPr>
            <a:cxnSpLocks/>
            <a:stCxn id="8" idx="2"/>
            <a:endCxn id="4" idx="6"/>
          </p:cNvCxnSpPr>
          <p:nvPr/>
        </p:nvCxnSpPr>
        <p:spPr>
          <a:xfrm flipH="1">
            <a:off x="1954944" y="5080091"/>
            <a:ext cx="3771818" cy="0"/>
          </a:xfrm>
          <a:prstGeom prst="straightConnector1">
            <a:avLst/>
          </a:prstGeom>
          <a:ln w="57150">
            <a:solidFill>
              <a:schemeClr val="bg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cxnSp>
        <p:nvCxnSpPr>
          <p:cNvPr id="7" name="Lige pilforbindelse 6">
            <a:extLst>
              <a:ext uri="{FF2B5EF4-FFF2-40B4-BE49-F238E27FC236}">
                <a16:creationId xmlns:a16="http://schemas.microsoft.com/office/drawing/2014/main" id="{6D73C909-6AEA-7CBE-0698-3D171B9E4D02}"/>
              </a:ext>
            </a:extLst>
          </p:cNvPr>
          <p:cNvCxnSpPr>
            <a:cxnSpLocks/>
            <a:stCxn id="8" idx="6"/>
            <a:endCxn id="10" idx="2"/>
          </p:cNvCxnSpPr>
          <p:nvPr/>
        </p:nvCxnSpPr>
        <p:spPr>
          <a:xfrm>
            <a:off x="6515630" y="5080091"/>
            <a:ext cx="3721425" cy="0"/>
          </a:xfrm>
          <a:prstGeom prst="straightConnector1">
            <a:avLst/>
          </a:prstGeom>
          <a:ln w="57150">
            <a:solidFill>
              <a:schemeClr val="bg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8" name="Ellipse 7">
            <a:extLst>
              <a:ext uri="{FF2B5EF4-FFF2-40B4-BE49-F238E27FC236}">
                <a16:creationId xmlns:a16="http://schemas.microsoft.com/office/drawing/2014/main" id="{C6787BDF-AF1D-B586-8A15-050E677386B0}"/>
              </a:ext>
            </a:extLst>
          </p:cNvPr>
          <p:cNvSpPr/>
          <p:nvPr/>
        </p:nvSpPr>
        <p:spPr>
          <a:xfrm>
            <a:off x="5726762" y="4685657"/>
            <a:ext cx="788868" cy="788868"/>
          </a:xfrm>
          <a:prstGeom prst="ellipse">
            <a:avLst/>
          </a:prstGeom>
          <a:noFill/>
          <a:ln w="25400">
            <a:solidFill>
              <a:schemeClr val="bg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Ellipse 9">
            <a:extLst>
              <a:ext uri="{FF2B5EF4-FFF2-40B4-BE49-F238E27FC236}">
                <a16:creationId xmlns:a16="http://schemas.microsoft.com/office/drawing/2014/main" id="{D1FA7C3C-EC22-8B07-2D7F-57AC48EFABD1}"/>
              </a:ext>
            </a:extLst>
          </p:cNvPr>
          <p:cNvSpPr/>
          <p:nvPr/>
        </p:nvSpPr>
        <p:spPr>
          <a:xfrm>
            <a:off x="10237055" y="4685657"/>
            <a:ext cx="788868" cy="788868"/>
          </a:xfrm>
          <a:prstGeom prst="ellipse">
            <a:avLst/>
          </a:prstGeom>
          <a:noFill/>
          <a:ln w="25400">
            <a:solidFill>
              <a:schemeClr val="bg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6" name="Ellipse 15">
            <a:extLst>
              <a:ext uri="{FF2B5EF4-FFF2-40B4-BE49-F238E27FC236}">
                <a16:creationId xmlns:a16="http://schemas.microsoft.com/office/drawing/2014/main" id="{F3B25FDD-FB7C-CD56-C2B5-41D698882A07}"/>
              </a:ext>
            </a:extLst>
          </p:cNvPr>
          <p:cNvSpPr/>
          <p:nvPr/>
        </p:nvSpPr>
        <p:spPr>
          <a:xfrm>
            <a:off x="1237978" y="4757559"/>
            <a:ext cx="645064" cy="6450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7" name="Ellipse 16">
            <a:extLst>
              <a:ext uri="{FF2B5EF4-FFF2-40B4-BE49-F238E27FC236}">
                <a16:creationId xmlns:a16="http://schemas.microsoft.com/office/drawing/2014/main" id="{57D18CCE-F6DF-EB3A-A894-24FE2316FB73}"/>
              </a:ext>
            </a:extLst>
          </p:cNvPr>
          <p:cNvSpPr/>
          <p:nvPr/>
        </p:nvSpPr>
        <p:spPr>
          <a:xfrm>
            <a:off x="5800104" y="4757559"/>
            <a:ext cx="645064" cy="6450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8" name="Ellipse 17">
            <a:extLst>
              <a:ext uri="{FF2B5EF4-FFF2-40B4-BE49-F238E27FC236}">
                <a16:creationId xmlns:a16="http://schemas.microsoft.com/office/drawing/2014/main" id="{4CBD1674-6443-3B91-97E2-1AC7FDCF035E}"/>
              </a:ext>
            </a:extLst>
          </p:cNvPr>
          <p:cNvSpPr/>
          <p:nvPr/>
        </p:nvSpPr>
        <p:spPr>
          <a:xfrm>
            <a:off x="10309611" y="4757559"/>
            <a:ext cx="645064" cy="6450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itel 1">
            <a:extLst>
              <a:ext uri="{FF2B5EF4-FFF2-40B4-BE49-F238E27FC236}">
                <a16:creationId xmlns:a16="http://schemas.microsoft.com/office/drawing/2014/main" id="{044AD65D-46AD-A32A-078D-53F3CC8B0770}"/>
              </a:ext>
            </a:extLst>
          </p:cNvPr>
          <p:cNvSpPr>
            <a:spLocks noGrp="1"/>
          </p:cNvSpPr>
          <p:nvPr>
            <p:ph type="title"/>
          </p:nvPr>
        </p:nvSpPr>
        <p:spPr>
          <a:xfrm>
            <a:off x="1067506" y="562003"/>
            <a:ext cx="10105293" cy="709241"/>
          </a:xfrm>
        </p:spPr>
        <p:txBody>
          <a:bodyPr>
            <a:normAutofit/>
          </a:bodyPr>
          <a:lstStyle/>
          <a:p>
            <a:r>
              <a:rPr lang="da-DK" sz="4000" dirty="0">
                <a:latin typeface="Myriad Pro Light"/>
              </a:rPr>
              <a:t>Naturligt eller kunstigt?</a:t>
            </a:r>
            <a:endParaRPr lang="da-DK" sz="4000" dirty="0"/>
          </a:p>
        </p:txBody>
      </p:sp>
      <p:sp>
        <p:nvSpPr>
          <p:cNvPr id="24" name="Tekstfelt 23">
            <a:extLst>
              <a:ext uri="{FF2B5EF4-FFF2-40B4-BE49-F238E27FC236}">
                <a16:creationId xmlns:a16="http://schemas.microsoft.com/office/drawing/2014/main" id="{2AB5921C-D30B-814E-DB54-736A98A3ABD6}"/>
              </a:ext>
            </a:extLst>
          </p:cNvPr>
          <p:cNvSpPr txBox="1"/>
          <p:nvPr/>
        </p:nvSpPr>
        <p:spPr>
          <a:xfrm>
            <a:off x="1166076" y="2036618"/>
            <a:ext cx="9859847" cy="1815882"/>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da-DK" sz="2800" dirty="0">
                <a:solidFill>
                  <a:schemeClr val="bg1"/>
                </a:solidFill>
                <a:latin typeface="Myriad Pro Light"/>
              </a:rPr>
              <a:t>Jeg får opereret mit ansigt for at se godt ud</a:t>
            </a:r>
          </a:p>
          <a:p>
            <a:pPr marL="457200" indent="-457200">
              <a:buFont typeface="Arial" panose="020B0604020202020204" pitchFamily="34" charset="0"/>
              <a:buChar char="•"/>
            </a:pPr>
            <a:r>
              <a:rPr lang="da-DK" sz="2800" dirty="0">
                <a:solidFill>
                  <a:schemeClr val="bg1"/>
                </a:solidFill>
                <a:latin typeface="Myriad Pro Light"/>
              </a:rPr>
              <a:t>Jeg putter et hårprodukt i håret for at se godt ud</a:t>
            </a:r>
          </a:p>
          <a:p>
            <a:pPr marL="457200" indent="-457200">
              <a:buFont typeface="Arial,Sans-Serif" panose="020B0604020202020204" pitchFamily="34" charset="0"/>
              <a:buChar char="•"/>
            </a:pPr>
            <a:r>
              <a:rPr lang="da-DK" sz="2800" dirty="0">
                <a:solidFill>
                  <a:schemeClr val="bg1"/>
                </a:solidFill>
                <a:latin typeface="Myriad Pro Light"/>
              </a:rPr>
              <a:t>Jeg lægger filtre på billeder, før jeg deler dem på min profil online, for at se godt ud</a:t>
            </a:r>
          </a:p>
        </p:txBody>
      </p:sp>
      <p:sp>
        <p:nvSpPr>
          <p:cNvPr id="26" name="Afrundet rektangulær billedforklaring 25">
            <a:extLst>
              <a:ext uri="{FF2B5EF4-FFF2-40B4-BE49-F238E27FC236}">
                <a16:creationId xmlns:a16="http://schemas.microsoft.com/office/drawing/2014/main" id="{BC21B143-452D-C229-4F44-51585491CFB8}"/>
              </a:ext>
            </a:extLst>
          </p:cNvPr>
          <p:cNvSpPr/>
          <p:nvPr/>
        </p:nvSpPr>
        <p:spPr>
          <a:xfrm>
            <a:off x="8441016" y="443555"/>
            <a:ext cx="2226624" cy="1593063"/>
          </a:xfrm>
          <a:prstGeom prst="wedgeRoundRectCallout">
            <a:avLst>
              <a:gd name="adj1" fmla="val -33900"/>
              <a:gd name="adj2" fmla="val 69210"/>
              <a:gd name="adj3" fmla="val 16667"/>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i="1" dirty="0">
                <a:latin typeface="Myriad Pro Light"/>
              </a:rPr>
              <a:t>Hvornår synes I, det bliver </a:t>
            </a:r>
            <a:r>
              <a:rPr lang="da-DK" i="1" dirty="0">
                <a:solidFill>
                  <a:schemeClr val="accent4"/>
                </a:solidFill>
                <a:latin typeface="Myriad Pro Light"/>
              </a:rPr>
              <a:t>for</a:t>
            </a:r>
            <a:r>
              <a:rPr lang="da-DK" i="1" dirty="0">
                <a:latin typeface="Myriad Pro Light"/>
              </a:rPr>
              <a:t> kunstigt – </a:t>
            </a:r>
            <a:r>
              <a:rPr lang="da-DK" i="1" dirty="0">
                <a:solidFill>
                  <a:schemeClr val="accent4"/>
                </a:solidFill>
                <a:latin typeface="Myriad Pro Light"/>
              </a:rPr>
              <a:t>for</a:t>
            </a:r>
            <a:r>
              <a:rPr lang="da-DK" i="1" dirty="0">
                <a:latin typeface="Myriad Pro Light"/>
              </a:rPr>
              <a:t> fake?</a:t>
            </a:r>
            <a:endParaRPr lang="da-DK" dirty="0">
              <a:solidFill>
                <a:srgbClr val="000000"/>
              </a:solidFill>
              <a:latin typeface="Myriad Pro Light"/>
            </a:endParaRPr>
          </a:p>
          <a:p>
            <a:pPr algn="ctr"/>
            <a:endParaRPr lang="da-DK" i="1" dirty="0">
              <a:latin typeface="Myriad Pro Light" panose="020B0403030403020204" pitchFamily="34" charset="0"/>
            </a:endParaRPr>
          </a:p>
        </p:txBody>
      </p:sp>
      <p:sp>
        <p:nvSpPr>
          <p:cNvPr id="27" name="Pladsholder til tekst 2">
            <a:extLst>
              <a:ext uri="{FF2B5EF4-FFF2-40B4-BE49-F238E27FC236}">
                <a16:creationId xmlns:a16="http://schemas.microsoft.com/office/drawing/2014/main" id="{D289EDFA-8B14-0C6F-2085-430F326943E1}"/>
              </a:ext>
            </a:extLst>
          </p:cNvPr>
          <p:cNvSpPr txBox="1">
            <a:spLocks/>
          </p:cNvSpPr>
          <p:nvPr/>
        </p:nvSpPr>
        <p:spPr>
          <a:xfrm>
            <a:off x="9207288" y="5658919"/>
            <a:ext cx="2872154" cy="30480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a-DK" sz="1600" dirty="0">
                <a:solidFill>
                  <a:schemeClr val="bg1"/>
                </a:solidFill>
                <a:latin typeface="Myriad Pro Light"/>
              </a:rPr>
              <a:t>Det er kunstigt</a:t>
            </a:r>
            <a:endParaRPr lang="da-DK" sz="1600" dirty="0">
              <a:solidFill>
                <a:schemeClr val="bg1"/>
              </a:solidFill>
            </a:endParaRPr>
          </a:p>
        </p:txBody>
      </p:sp>
      <p:sp>
        <p:nvSpPr>
          <p:cNvPr id="28" name="Pladsholder til tekst 2">
            <a:extLst>
              <a:ext uri="{FF2B5EF4-FFF2-40B4-BE49-F238E27FC236}">
                <a16:creationId xmlns:a16="http://schemas.microsoft.com/office/drawing/2014/main" id="{AAECE161-DF57-9C73-BF8C-9E59401F6636}"/>
              </a:ext>
            </a:extLst>
          </p:cNvPr>
          <p:cNvSpPr txBox="1">
            <a:spLocks/>
          </p:cNvSpPr>
          <p:nvPr/>
        </p:nvSpPr>
        <p:spPr>
          <a:xfrm>
            <a:off x="134540" y="5658919"/>
            <a:ext cx="2872154" cy="30480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a-DK" sz="1600" dirty="0">
                <a:solidFill>
                  <a:schemeClr val="bg1"/>
                </a:solidFill>
                <a:latin typeface="Myriad Pro Light"/>
              </a:rPr>
              <a:t>Det er naturligt</a:t>
            </a:r>
            <a:endParaRPr lang="da-DK" sz="1600" dirty="0">
              <a:solidFill>
                <a:schemeClr val="bg1"/>
              </a:solidFill>
            </a:endParaRPr>
          </a:p>
        </p:txBody>
      </p:sp>
      <p:sp>
        <p:nvSpPr>
          <p:cNvPr id="29" name="Pladsholder til tekst 2">
            <a:extLst>
              <a:ext uri="{FF2B5EF4-FFF2-40B4-BE49-F238E27FC236}">
                <a16:creationId xmlns:a16="http://schemas.microsoft.com/office/drawing/2014/main" id="{BED8FFC1-AC4D-A15B-4575-662993286495}"/>
              </a:ext>
            </a:extLst>
          </p:cNvPr>
          <p:cNvSpPr txBox="1">
            <a:spLocks/>
          </p:cNvSpPr>
          <p:nvPr/>
        </p:nvSpPr>
        <p:spPr>
          <a:xfrm>
            <a:off x="4664974" y="5658919"/>
            <a:ext cx="2872154"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a-DK" sz="1600" dirty="0">
                <a:solidFill>
                  <a:schemeClr val="bg1"/>
                </a:solidFill>
              </a:rPr>
              <a:t>Det er midt imellem</a:t>
            </a:r>
          </a:p>
        </p:txBody>
      </p:sp>
    </p:spTree>
    <p:extLst>
      <p:ext uri="{BB962C8B-B14F-4D97-AF65-F5344CB8AC3E}">
        <p14:creationId xmlns:p14="http://schemas.microsoft.com/office/powerpoint/2010/main" val="208852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041FA-5014-B05F-A43A-D3A3F8CF36A8}"/>
              </a:ext>
            </a:extLst>
          </p:cNvPr>
          <p:cNvSpPr>
            <a:spLocks noGrp="1"/>
          </p:cNvSpPr>
          <p:nvPr>
            <p:ph type="title"/>
          </p:nvPr>
        </p:nvSpPr>
        <p:spPr>
          <a:xfrm>
            <a:off x="6823881" y="878773"/>
            <a:ext cx="4457677" cy="813461"/>
          </a:xfrm>
        </p:spPr>
        <p:txBody>
          <a:bodyPr/>
          <a:lstStyle/>
          <a:p>
            <a:r>
              <a:rPr lang="da-DK" dirty="0">
                <a:solidFill>
                  <a:schemeClr val="tx1"/>
                </a:solidFill>
              </a:rPr>
              <a:t>Det betyder …</a:t>
            </a:r>
            <a:br>
              <a:rPr lang="da-DK" dirty="0">
                <a:solidFill>
                  <a:schemeClr val="tx1"/>
                </a:solidFill>
              </a:rPr>
            </a:br>
            <a:r>
              <a:rPr lang="da-DK" dirty="0"/>
              <a:t>Normer og det normale</a:t>
            </a:r>
          </a:p>
        </p:txBody>
      </p:sp>
      <p:sp>
        <p:nvSpPr>
          <p:cNvPr id="3" name="Pladsholder til indhold 2">
            <a:extLst>
              <a:ext uri="{FF2B5EF4-FFF2-40B4-BE49-F238E27FC236}">
                <a16:creationId xmlns:a16="http://schemas.microsoft.com/office/drawing/2014/main" id="{53C9E64B-779B-4E0D-461B-3058A56E0868}"/>
              </a:ext>
            </a:extLst>
          </p:cNvPr>
          <p:cNvSpPr>
            <a:spLocks noGrp="1"/>
          </p:cNvSpPr>
          <p:nvPr>
            <p:ph idx="1"/>
          </p:nvPr>
        </p:nvSpPr>
        <p:spPr>
          <a:xfrm>
            <a:off x="6823880" y="2168434"/>
            <a:ext cx="4586526" cy="4330337"/>
          </a:xfrm>
        </p:spPr>
        <p:txBody>
          <a:bodyPr vert="horz" lIns="91440" tIns="45720" rIns="91440" bIns="45720" rtlCol="0" anchor="t">
            <a:normAutofit fontScale="77500" lnSpcReduction="20000"/>
          </a:bodyPr>
          <a:lstStyle/>
          <a:p>
            <a:pPr fontAlgn="base">
              <a:buClr>
                <a:schemeClr val="bg1"/>
              </a:buClr>
            </a:pPr>
            <a:r>
              <a:rPr lang="da-DK" sz="3100" dirty="0">
                <a:solidFill>
                  <a:schemeClr val="tx1"/>
                </a:solidFill>
                <a:latin typeface="Myriad Pro Light"/>
              </a:rPr>
              <a:t>Normer</a:t>
            </a:r>
            <a:r>
              <a:rPr lang="da-DK" sz="3100" dirty="0">
                <a:latin typeface="Myriad Pro Light"/>
              </a:rPr>
              <a:t> er det, vi anser for at være </a:t>
            </a:r>
            <a:r>
              <a:rPr lang="da-DK" sz="3100" dirty="0">
                <a:solidFill>
                  <a:schemeClr val="tx1"/>
                </a:solidFill>
                <a:latin typeface="Myriad Pro Light"/>
              </a:rPr>
              <a:t>normalt</a:t>
            </a:r>
            <a:r>
              <a:rPr lang="da-DK" sz="3100" dirty="0">
                <a:latin typeface="Myriad Pro Light"/>
              </a:rPr>
              <a:t>. </a:t>
            </a:r>
            <a:r>
              <a:rPr lang="en-US" sz="3100" dirty="0">
                <a:latin typeface="Myriad Pro Light"/>
              </a:rPr>
              <a:t>​</a:t>
            </a:r>
          </a:p>
          <a:p>
            <a:pPr fontAlgn="base">
              <a:buClr>
                <a:schemeClr val="bg1"/>
              </a:buClr>
            </a:pPr>
            <a:r>
              <a:rPr lang="da-DK" sz="3100" dirty="0">
                <a:latin typeface="Myriad Pro Light"/>
              </a:rPr>
              <a:t>Normer styrer, hvad grupper af mennesker synes er </a:t>
            </a:r>
            <a:r>
              <a:rPr lang="da-DK" sz="3100" dirty="0">
                <a:solidFill>
                  <a:schemeClr val="tx1"/>
                </a:solidFill>
                <a:latin typeface="Myriad Pro Light"/>
              </a:rPr>
              <a:t>grimt</a:t>
            </a:r>
            <a:r>
              <a:rPr lang="da-DK" sz="3100" dirty="0">
                <a:latin typeface="Myriad Pro Light"/>
              </a:rPr>
              <a:t>, </a:t>
            </a:r>
            <a:r>
              <a:rPr lang="da-DK" sz="3100" dirty="0">
                <a:solidFill>
                  <a:schemeClr val="tx1"/>
                </a:solidFill>
                <a:latin typeface="Myriad Pro Light"/>
              </a:rPr>
              <a:t>godt</a:t>
            </a:r>
            <a:r>
              <a:rPr lang="da-DK" sz="3100" dirty="0">
                <a:latin typeface="Myriad Pro Light"/>
              </a:rPr>
              <a:t>, </a:t>
            </a:r>
            <a:r>
              <a:rPr lang="da-DK" sz="3100" dirty="0">
                <a:solidFill>
                  <a:schemeClr val="tx1"/>
                </a:solidFill>
                <a:latin typeface="Myriad Pro Light"/>
              </a:rPr>
              <a:t>dumt</a:t>
            </a:r>
            <a:r>
              <a:rPr lang="da-DK" sz="3100" dirty="0">
                <a:latin typeface="Myriad Pro Light"/>
              </a:rPr>
              <a:t>, </a:t>
            </a:r>
            <a:r>
              <a:rPr lang="da-DK" sz="3100" dirty="0" err="1">
                <a:solidFill>
                  <a:schemeClr val="tx1"/>
                </a:solidFill>
                <a:latin typeface="Myriad Pro Light"/>
              </a:rPr>
              <a:t>cringe</a:t>
            </a:r>
            <a:r>
              <a:rPr lang="da-DK" sz="3100" dirty="0">
                <a:latin typeface="Myriad Pro Light"/>
              </a:rPr>
              <a:t>, </a:t>
            </a:r>
            <a:r>
              <a:rPr lang="da-DK" sz="3100" dirty="0">
                <a:solidFill>
                  <a:schemeClr val="tx1"/>
                </a:solidFill>
                <a:latin typeface="Myriad Pro Light"/>
              </a:rPr>
              <a:t>perfekt</a:t>
            </a:r>
            <a:r>
              <a:rPr lang="da-DK" sz="3100" dirty="0">
                <a:latin typeface="Myriad Pro Light"/>
              </a:rPr>
              <a:t>, </a:t>
            </a:r>
            <a:r>
              <a:rPr lang="da-DK" sz="3100" dirty="0">
                <a:solidFill>
                  <a:schemeClr val="tx1"/>
                </a:solidFill>
                <a:latin typeface="Myriad Pro Light"/>
              </a:rPr>
              <a:t>almindeligt</a:t>
            </a:r>
            <a:r>
              <a:rPr lang="da-DK" sz="3100" dirty="0">
                <a:latin typeface="Myriad Pro Light"/>
              </a:rPr>
              <a:t>, </a:t>
            </a:r>
            <a:r>
              <a:rPr lang="da-DK" sz="3100" dirty="0" err="1">
                <a:solidFill>
                  <a:schemeClr val="tx1"/>
                </a:solidFill>
                <a:latin typeface="Myriad Pro Light"/>
              </a:rPr>
              <a:t>beundrings-værdigt</a:t>
            </a:r>
            <a:r>
              <a:rPr lang="da-DK" sz="3100" dirty="0">
                <a:latin typeface="Myriad Pro Light"/>
              </a:rPr>
              <a:t>…</a:t>
            </a:r>
          </a:p>
          <a:p>
            <a:pPr fontAlgn="base">
              <a:buClr>
                <a:schemeClr val="bg1"/>
              </a:buClr>
            </a:pPr>
            <a:r>
              <a:rPr lang="da-DK" sz="3100" dirty="0">
                <a:latin typeface="Myriad Pro Light"/>
              </a:rPr>
              <a:t>Normer </a:t>
            </a:r>
            <a:r>
              <a:rPr lang="da-DK" sz="3100" dirty="0">
                <a:solidFill>
                  <a:schemeClr val="tx1"/>
                </a:solidFill>
                <a:latin typeface="Myriad Pro Light"/>
              </a:rPr>
              <a:t>skifter med tiden </a:t>
            </a:r>
            <a:r>
              <a:rPr lang="da-DK" sz="3100" dirty="0">
                <a:latin typeface="Myriad Pro Light"/>
              </a:rPr>
              <a:t>- i dag synes vi måske, at franskbrødshår ser fjollet ud.</a:t>
            </a:r>
          </a:p>
          <a:p>
            <a:pPr fontAlgn="base">
              <a:buClr>
                <a:schemeClr val="bg1"/>
              </a:buClr>
            </a:pPr>
            <a:r>
              <a:rPr lang="da-DK" sz="3100" dirty="0">
                <a:latin typeface="Myriad Pro Light"/>
              </a:rPr>
              <a:t>Normer kan forme, hvad vi </a:t>
            </a:r>
            <a:r>
              <a:rPr lang="da-DK" sz="3100" dirty="0">
                <a:solidFill>
                  <a:schemeClr val="tx1"/>
                </a:solidFill>
                <a:latin typeface="Myriad Pro Light"/>
              </a:rPr>
              <a:t>synes er almindeligt</a:t>
            </a:r>
            <a:r>
              <a:rPr lang="da-DK" sz="3100" dirty="0">
                <a:latin typeface="Myriad Pro Light"/>
              </a:rPr>
              <a:t>.</a:t>
            </a:r>
            <a:r>
              <a:rPr lang="en-US" sz="3100" dirty="0">
                <a:latin typeface="Myriad Pro Light"/>
              </a:rPr>
              <a:t>​</a:t>
            </a:r>
          </a:p>
          <a:p>
            <a:pPr fontAlgn="base">
              <a:buClr>
                <a:schemeClr val="bg1"/>
              </a:buClr>
            </a:pPr>
            <a:r>
              <a:rPr lang="da-DK" sz="3100" dirty="0">
                <a:latin typeface="Myriad Pro Light"/>
              </a:rPr>
              <a:t>Normer er med til at forme, hvad vi </a:t>
            </a:r>
            <a:r>
              <a:rPr lang="da-DK" sz="3100" dirty="0">
                <a:solidFill>
                  <a:schemeClr val="tx1"/>
                </a:solidFill>
                <a:latin typeface="Myriad Pro Light"/>
              </a:rPr>
              <a:t>gør</a:t>
            </a:r>
            <a:r>
              <a:rPr lang="da-DK" sz="3100" dirty="0">
                <a:latin typeface="Myriad Pro Light"/>
              </a:rPr>
              <a:t>.</a:t>
            </a:r>
            <a:r>
              <a:rPr lang="en-US" sz="3100" dirty="0">
                <a:latin typeface="Myriad Pro Light"/>
              </a:rPr>
              <a:t>​</a:t>
            </a:r>
          </a:p>
          <a:p>
            <a:pPr marL="0" indent="0">
              <a:buNone/>
            </a:pPr>
            <a:endParaRPr lang="da-DK" dirty="0"/>
          </a:p>
        </p:txBody>
      </p:sp>
      <p:pic>
        <p:nvPicPr>
          <p:cNvPr id="8" name="Pladsholder til billede 7" descr="Et billede, der indeholder Ansigt, tøj, person, pige&#10;&#10;AI-genereret indhold kan være ukorrekt.">
            <a:extLst>
              <a:ext uri="{FF2B5EF4-FFF2-40B4-BE49-F238E27FC236}">
                <a16:creationId xmlns:a16="http://schemas.microsoft.com/office/drawing/2014/main" id="{9BA070C9-32AC-214D-41A7-8F1EAC270D3E}"/>
              </a:ext>
            </a:extLst>
          </p:cNvPr>
          <p:cNvPicPr>
            <a:picLocks noGrp="1" noChangeAspect="1"/>
          </p:cNvPicPr>
          <p:nvPr>
            <p:ph type="pic" sz="quarter" idx="10"/>
          </p:nvPr>
        </p:nvPicPr>
        <p:blipFill>
          <a:blip r:embed="rId2"/>
          <a:srcRect l="5556" r="5556"/>
          <a:stretch>
            <a:fillRect/>
          </a:stretch>
        </p:blipFill>
        <p:spPr/>
      </p:pic>
    </p:spTree>
    <p:extLst>
      <p:ext uri="{BB962C8B-B14F-4D97-AF65-F5344CB8AC3E}">
        <p14:creationId xmlns:p14="http://schemas.microsoft.com/office/powerpoint/2010/main" val="1201348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B8A0106-F6EA-4428-CFA3-0165B13254EC}"/>
              </a:ext>
            </a:extLst>
          </p:cNvPr>
          <p:cNvSpPr>
            <a:spLocks noGrp="1"/>
          </p:cNvSpPr>
          <p:nvPr>
            <p:ph type="title"/>
          </p:nvPr>
        </p:nvSpPr>
        <p:spPr>
          <a:xfrm>
            <a:off x="1064526" y="545910"/>
            <a:ext cx="4301319" cy="1567897"/>
          </a:xfrm>
        </p:spPr>
        <p:txBody>
          <a:bodyPr/>
          <a:lstStyle/>
          <a:p>
            <a:r>
              <a:rPr lang="da-DK" dirty="0">
                <a:latin typeface="Myriad Pro Light"/>
              </a:rPr>
              <a:t>Hvad tror I forskellige slags </a:t>
            </a:r>
            <a:br>
              <a:rPr lang="da-DK" dirty="0">
                <a:solidFill>
                  <a:srgbClr val="FFFFFF"/>
                </a:solidFill>
                <a:latin typeface="Myriad Pro Light"/>
              </a:rPr>
            </a:br>
            <a:r>
              <a:rPr lang="da-DK" dirty="0">
                <a:solidFill>
                  <a:schemeClr val="accent4"/>
                </a:solidFill>
                <a:latin typeface="Myriad Pro Light"/>
              </a:rPr>
              <a:t>…fluencere </a:t>
            </a:r>
            <a:r>
              <a:rPr lang="da-DK" dirty="0">
                <a:latin typeface="Myriad Pro Light"/>
              </a:rPr>
              <a:t>poster om på deres profil?</a:t>
            </a:r>
          </a:p>
        </p:txBody>
      </p:sp>
      <p:sp>
        <p:nvSpPr>
          <p:cNvPr id="4" name="Pladsholder til indhold 3">
            <a:extLst>
              <a:ext uri="{FF2B5EF4-FFF2-40B4-BE49-F238E27FC236}">
                <a16:creationId xmlns:a16="http://schemas.microsoft.com/office/drawing/2014/main" id="{A4ADFBB8-D895-07C8-726D-8B8F976827D9}"/>
              </a:ext>
            </a:extLst>
          </p:cNvPr>
          <p:cNvSpPr>
            <a:spLocks noGrp="1"/>
          </p:cNvSpPr>
          <p:nvPr>
            <p:ph idx="1"/>
          </p:nvPr>
        </p:nvSpPr>
        <p:spPr>
          <a:xfrm>
            <a:off x="1064526" y="2689761"/>
            <a:ext cx="4301320" cy="3617254"/>
          </a:xfrm>
        </p:spPr>
        <p:txBody>
          <a:bodyPr vert="horz" lIns="91440" tIns="45720" rIns="91440" bIns="45720" rtlCol="0" anchor="t">
            <a:normAutofit fontScale="92500" lnSpcReduction="10000"/>
          </a:bodyPr>
          <a:lstStyle/>
          <a:p>
            <a:r>
              <a:rPr lang="da-DK" dirty="0">
                <a:latin typeface="Myriad Pro Light"/>
              </a:rPr>
              <a:t>Fitfluencer</a:t>
            </a:r>
            <a:endParaRPr lang="da-DK" dirty="0"/>
          </a:p>
          <a:p>
            <a:pPr fontAlgn="base"/>
            <a:r>
              <a:rPr lang="da-DK" dirty="0">
                <a:latin typeface="Myriad Pro Light"/>
              </a:rPr>
              <a:t>Luksus…</a:t>
            </a:r>
            <a:r>
              <a:rPr lang="en-US" dirty="0">
                <a:latin typeface="Myriad Pro Light"/>
              </a:rPr>
              <a:t>​</a:t>
            </a:r>
          </a:p>
          <a:p>
            <a:r>
              <a:rPr lang="da-DK" sz="2600" dirty="0">
                <a:latin typeface="Arial"/>
                <a:cs typeface="Arial"/>
              </a:rPr>
              <a:t>Fun...</a:t>
            </a:r>
            <a:r>
              <a:rPr lang="da-DK" sz="2600" dirty="0">
                <a:solidFill>
                  <a:schemeClr val="accent4"/>
                </a:solidFill>
                <a:latin typeface="Arial"/>
                <a:cs typeface="Arial"/>
              </a:rPr>
              <a:t>fx gaming, memes, challenges, sketches</a:t>
            </a:r>
            <a:endParaRPr lang="en-US" sz="2600" dirty="0">
              <a:solidFill>
                <a:schemeClr val="accent4"/>
              </a:solidFill>
              <a:latin typeface="Arial"/>
              <a:cs typeface="Arial"/>
            </a:endParaRPr>
          </a:p>
          <a:p>
            <a:r>
              <a:rPr lang="en-US" dirty="0">
                <a:latin typeface="Myriad Pro Light"/>
              </a:rPr>
              <a:t>Mode...</a:t>
            </a:r>
            <a:endParaRPr lang="en-US" dirty="0"/>
          </a:p>
          <a:p>
            <a:pPr fontAlgn="base"/>
            <a:r>
              <a:rPr lang="da-DK" dirty="0">
                <a:latin typeface="Myriad Pro Light"/>
              </a:rPr>
              <a:t>Mommy…</a:t>
            </a:r>
            <a:r>
              <a:rPr lang="en-US" dirty="0">
                <a:latin typeface="Myriad Pro Light"/>
              </a:rPr>
              <a:t>​</a:t>
            </a:r>
          </a:p>
          <a:p>
            <a:pPr fontAlgn="base"/>
            <a:r>
              <a:rPr lang="da-DK" dirty="0">
                <a:latin typeface="Myriad Pro Light"/>
              </a:rPr>
              <a:t>Finans…</a:t>
            </a:r>
            <a:r>
              <a:rPr lang="en-US" dirty="0">
                <a:latin typeface="Myriad Pro Light"/>
              </a:rPr>
              <a:t>​</a:t>
            </a:r>
          </a:p>
          <a:p>
            <a:pPr fontAlgn="base"/>
            <a:r>
              <a:rPr lang="da-DK" dirty="0">
                <a:latin typeface="Myriad Pro Light"/>
              </a:rPr>
              <a:t>Man…</a:t>
            </a:r>
            <a:r>
              <a:rPr lang="en-US" dirty="0">
                <a:latin typeface="Myriad Pro Light"/>
              </a:rPr>
              <a:t>​</a:t>
            </a:r>
            <a:r>
              <a:rPr lang="da-DK" dirty="0">
                <a:latin typeface="Myriad Pro Light"/>
              </a:rPr>
              <a:t> </a:t>
            </a:r>
            <a:endParaRPr lang="da-DK" dirty="0"/>
          </a:p>
          <a:p>
            <a:endParaRPr lang="da-DK" dirty="0"/>
          </a:p>
        </p:txBody>
      </p:sp>
      <p:pic>
        <p:nvPicPr>
          <p:cNvPr id="5" name="Pladsholder til billede 6" descr="Et billede, der indeholder person, Ansigt, indendørs, tøj&#10;&#10;AI-genereret indhold kan være ukorrekt.">
            <a:extLst>
              <a:ext uri="{FF2B5EF4-FFF2-40B4-BE49-F238E27FC236}">
                <a16:creationId xmlns:a16="http://schemas.microsoft.com/office/drawing/2014/main" id="{0AC61C7E-C508-2601-00BD-97D620711E19}"/>
              </a:ext>
            </a:extLst>
          </p:cNvPr>
          <p:cNvPicPr>
            <a:picLocks noChangeAspect="1"/>
          </p:cNvPicPr>
          <p:nvPr/>
        </p:nvPicPr>
        <p:blipFill>
          <a:blip r:embed="rId2"/>
          <a:srcRect l="6772" t="-173" r="34109" b="173"/>
          <a:stretch>
            <a:fillRect/>
          </a:stretch>
        </p:blipFill>
        <p:spPr>
          <a:xfrm>
            <a:off x="6096000" y="0"/>
            <a:ext cx="2027391" cy="3429000"/>
          </a:xfrm>
          <a:prstGeom prst="rect">
            <a:avLst/>
          </a:prstGeom>
          <a:solidFill>
            <a:schemeClr val="bg2"/>
          </a:solidFill>
        </p:spPr>
      </p:pic>
      <p:pic>
        <p:nvPicPr>
          <p:cNvPr id="2054" name="Picture 6">
            <a:extLst>
              <a:ext uri="{FF2B5EF4-FFF2-40B4-BE49-F238E27FC236}">
                <a16:creationId xmlns:a16="http://schemas.microsoft.com/office/drawing/2014/main" id="{31CAD24A-59C9-5214-A0F9-3A6BC8AE15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535" r="34656"/>
          <a:stretch>
            <a:fillRect/>
          </a:stretch>
        </p:blipFill>
        <p:spPr bwMode="auto">
          <a:xfrm>
            <a:off x="8123391" y="0"/>
            <a:ext cx="2013744"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96FFFAA9-18C1-908B-4E09-CCECDCAB9BC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588" r="16685"/>
          <a:stretch>
            <a:fillRect/>
          </a:stretch>
        </p:blipFill>
        <p:spPr bwMode="auto">
          <a:xfrm>
            <a:off x="10137133" y="0"/>
            <a:ext cx="206851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52BD3B69-D669-7D81-94A1-1318AFE8BF1F}"/>
              </a:ext>
            </a:extLst>
          </p:cNvPr>
          <p:cNvPicPr>
            <a:picLocks noGrp="1" noChangeAspect="1" noChangeArrowheads="1"/>
          </p:cNvPicPr>
          <p:nvPr>
            <p:ph type="pic" sz="quarter" idx="10"/>
          </p:nvPr>
        </p:nvPicPr>
        <p:blipFill rotWithShape="1">
          <a:blip r:embed="rId5">
            <a:extLst>
              <a:ext uri="{28A0092B-C50C-407E-A947-70E740481C1C}">
                <a14:useLocalDpi xmlns:a14="http://schemas.microsoft.com/office/drawing/2010/main" val="0"/>
              </a:ext>
            </a:extLst>
          </a:blip>
          <a:srcRect l="17153" t="14369" r="23081" b="345"/>
          <a:stretch>
            <a:fillRect/>
          </a:stretch>
        </p:blipFill>
        <p:spPr bwMode="auto">
          <a:xfrm>
            <a:off x="6096000" y="3428998"/>
            <a:ext cx="2027391"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5955167A-9AE7-FF01-2D1A-9357EBE0827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521" r="30802"/>
          <a:stretch>
            <a:fillRect/>
          </a:stretch>
        </p:blipFill>
        <p:spPr bwMode="auto">
          <a:xfrm>
            <a:off x="8121960" y="3428998"/>
            <a:ext cx="2015173" cy="342900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3AECEC20-4D48-65DA-92ED-8B1F7BB13C7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2343" t="5368" r="30191" b="5368"/>
          <a:stretch>
            <a:fillRect/>
          </a:stretch>
        </p:blipFill>
        <p:spPr bwMode="auto">
          <a:xfrm>
            <a:off x="10137133" y="3428998"/>
            <a:ext cx="2068515" cy="3429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551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A91CB-0454-D16B-B1D0-0CD2AF8C9859}"/>
              </a:ext>
            </a:extLst>
          </p:cNvPr>
          <p:cNvSpPr>
            <a:spLocks noGrp="1"/>
          </p:cNvSpPr>
          <p:nvPr>
            <p:ph type="title"/>
          </p:nvPr>
        </p:nvSpPr>
        <p:spPr>
          <a:xfrm>
            <a:off x="1055076" y="2686619"/>
            <a:ext cx="10081847" cy="2101755"/>
          </a:xfrm>
        </p:spPr>
        <p:txBody>
          <a:bodyPr>
            <a:normAutofit fontScale="90000"/>
          </a:bodyPr>
          <a:lstStyle/>
          <a:p>
            <a:r>
              <a:rPr lang="da-DK" sz="4000" dirty="0">
                <a:latin typeface="Myriad Pro Light"/>
              </a:rPr>
              <a:t>Hver for sig i gruppen:</a:t>
            </a:r>
            <a:br>
              <a:rPr lang="da-DK" sz="4000" dirty="0">
                <a:latin typeface="Myriad Pro Light"/>
              </a:rPr>
            </a:br>
            <a:r>
              <a:rPr lang="da-DK" sz="7300" dirty="0">
                <a:latin typeface="Myriad Pro Light"/>
              </a:rPr>
              <a:t>Hvad ville en </a:t>
            </a:r>
            <a:r>
              <a:rPr lang="da-DK" sz="7300" dirty="0">
                <a:solidFill>
                  <a:schemeClr val="accent4"/>
                </a:solidFill>
                <a:latin typeface="Myriad Pro Light"/>
              </a:rPr>
              <a:t>fake</a:t>
            </a:r>
            <a:r>
              <a:rPr lang="da-DK" sz="7300" dirty="0">
                <a:latin typeface="Myriad Pro Light"/>
              </a:rPr>
              <a:t> </a:t>
            </a:r>
            <a:r>
              <a:rPr lang="da-DK" sz="7300" dirty="0" err="1">
                <a:solidFill>
                  <a:schemeClr val="accent4"/>
                </a:solidFill>
                <a:latin typeface="Myriad Pro Light"/>
              </a:rPr>
              <a:t>finansfluencer</a:t>
            </a:r>
            <a:r>
              <a:rPr lang="da-DK" sz="7300" dirty="0">
                <a:latin typeface="Myriad Pro Light"/>
              </a:rPr>
              <a:t> vise om sig selv?</a:t>
            </a:r>
            <a:endParaRPr lang="da-DK" dirty="0">
              <a:latin typeface="Myriad Pro Light"/>
            </a:endParaRPr>
          </a:p>
        </p:txBody>
      </p:sp>
    </p:spTree>
    <p:extLst>
      <p:ext uri="{BB962C8B-B14F-4D97-AF65-F5344CB8AC3E}">
        <p14:creationId xmlns:p14="http://schemas.microsoft.com/office/powerpoint/2010/main" val="3133940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5E4791-A8FF-E160-3ABA-96ED84289F50}"/>
            </a:ext>
          </a:extLst>
        </p:cNvPr>
        <p:cNvGrpSpPr/>
        <p:nvPr/>
      </p:nvGrpSpPr>
      <p:grpSpPr>
        <a:xfrm>
          <a:off x="0" y="0"/>
          <a:ext cx="0" cy="0"/>
          <a:chOff x="0" y="0"/>
          <a:chExt cx="0" cy="0"/>
        </a:xfrm>
      </p:grpSpPr>
      <p:sp>
        <p:nvSpPr>
          <p:cNvPr id="4" name="Pladsholder til indhold 3">
            <a:extLst>
              <a:ext uri="{FF2B5EF4-FFF2-40B4-BE49-F238E27FC236}">
                <a16:creationId xmlns:a16="http://schemas.microsoft.com/office/drawing/2014/main" id="{66A90C87-0BF3-8F5A-B4FE-CA69A5DCC6CA}"/>
              </a:ext>
            </a:extLst>
          </p:cNvPr>
          <p:cNvSpPr>
            <a:spLocks noGrp="1"/>
          </p:cNvSpPr>
          <p:nvPr>
            <p:ph idx="1"/>
          </p:nvPr>
        </p:nvSpPr>
        <p:spPr>
          <a:xfrm>
            <a:off x="455020" y="374351"/>
            <a:ext cx="5009846" cy="5936449"/>
          </a:xfrm>
        </p:spPr>
        <p:txBody>
          <a:bodyPr vert="horz" lIns="91440" tIns="45720" rIns="91440" bIns="45720" rtlCol="0" anchor="t">
            <a:normAutofit/>
          </a:bodyPr>
          <a:lstStyle/>
          <a:p>
            <a:pPr marL="0" indent="0" fontAlgn="base">
              <a:buNone/>
            </a:pPr>
            <a:r>
              <a:rPr lang="en-GB" b="1" dirty="0">
                <a:latin typeface="Myriad Pro Light"/>
              </a:rPr>
              <a:t>Se </a:t>
            </a:r>
            <a:r>
              <a:rPr lang="en-GB" b="1" dirty="0" err="1">
                <a:latin typeface="Myriad Pro Light"/>
              </a:rPr>
              <a:t>på</a:t>
            </a:r>
            <a:r>
              <a:rPr lang="en-GB" b="1" dirty="0">
                <a:latin typeface="Myriad Pro Light"/>
              </a:rPr>
              <a:t> et ark med </a:t>
            </a:r>
            <a:r>
              <a:rPr lang="en-GB" b="1" dirty="0" err="1">
                <a:latin typeface="Myriad Pro Light"/>
              </a:rPr>
              <a:t>billeder</a:t>
            </a:r>
            <a:endParaRPr lang="da-DK" b="1" dirty="0"/>
          </a:p>
          <a:p>
            <a:pPr marL="0" indent="0">
              <a:buNone/>
            </a:pPr>
            <a:endParaRPr lang="en-GB" b="1" dirty="0">
              <a:latin typeface="Myriad Pro Light"/>
            </a:endParaRPr>
          </a:p>
          <a:p>
            <a:pPr marL="514350" indent="-514350">
              <a:buAutoNum type="arabicPeriod"/>
            </a:pPr>
            <a:r>
              <a:rPr lang="da-DK" sz="2000" noProof="0" dirty="0">
                <a:latin typeface="Myriad Pro Light"/>
              </a:rPr>
              <a:t>Find fotos, som en </a:t>
            </a:r>
            <a:r>
              <a:rPr lang="da-DK" sz="2000" noProof="0" dirty="0">
                <a:solidFill>
                  <a:schemeClr val="accent4"/>
                </a:solidFill>
                <a:latin typeface="Myriad Pro Light"/>
              </a:rPr>
              <a:t>fake </a:t>
            </a:r>
            <a:r>
              <a:rPr lang="da-DK" sz="2000" u="sng" noProof="0" dirty="0">
                <a:solidFill>
                  <a:schemeClr val="accent4"/>
                </a:solidFill>
                <a:latin typeface="Myriad Pro Light"/>
              </a:rPr>
              <a:t>finans</a:t>
            </a:r>
            <a:r>
              <a:rPr lang="da-DK" sz="2000" noProof="0" dirty="0">
                <a:solidFill>
                  <a:schemeClr val="accent4"/>
                </a:solidFill>
                <a:latin typeface="Myriad Pro Light"/>
              </a:rPr>
              <a:t>fluencer </a:t>
            </a:r>
            <a:r>
              <a:rPr lang="da-DK" sz="2000" noProof="0" dirty="0">
                <a:solidFill>
                  <a:srgbClr val="FFFFFF"/>
                </a:solidFill>
                <a:latin typeface="Myriad Pro Light"/>
              </a:rPr>
              <a:t>vil</a:t>
            </a:r>
            <a:r>
              <a:rPr lang="da-DK" sz="2000" noProof="0" dirty="0">
                <a:latin typeface="Myriad Pro Light"/>
              </a:rPr>
              <a:t> dele på sin kanal, for at skabe et image, der får </a:t>
            </a:r>
            <a:r>
              <a:rPr lang="da-DK" sz="2000" noProof="0" dirty="0">
                <a:solidFill>
                  <a:schemeClr val="accent4"/>
                </a:solidFill>
                <a:latin typeface="Myriad Pro Light"/>
              </a:rPr>
              <a:t>drenge</a:t>
            </a:r>
            <a:r>
              <a:rPr lang="da-DK" sz="2000" noProof="0" dirty="0">
                <a:latin typeface="Myriad Pro Light"/>
              </a:rPr>
              <a:t> til at søge hans </a:t>
            </a:r>
            <a:r>
              <a:rPr lang="da-DK" sz="2000" noProof="0" dirty="0">
                <a:solidFill>
                  <a:schemeClr val="accent4"/>
                </a:solidFill>
                <a:latin typeface="Myriad Pro Light"/>
              </a:rPr>
              <a:t>tips om at blive rig</a:t>
            </a:r>
            <a:r>
              <a:rPr lang="da-DK" sz="2000" noProof="0" dirty="0">
                <a:latin typeface="Myriad Pro Light"/>
              </a:rPr>
              <a:t>.</a:t>
            </a:r>
            <a:endParaRPr lang="da-DK" sz="2000" noProof="0" dirty="0"/>
          </a:p>
          <a:p>
            <a:pPr marL="514350" indent="-514350" fontAlgn="base">
              <a:buFont typeface="+mj-lt"/>
              <a:buAutoNum type="arabicPeriod"/>
            </a:pPr>
            <a:r>
              <a:rPr lang="da-DK" sz="2000" noProof="0" dirty="0">
                <a:latin typeface="Myriad Pro Light"/>
              </a:rPr>
              <a:t>Vis dine valg til gruppen. Forklar hvorfor han viser dem. Hvorfor ikke de andre fotos på arket?</a:t>
            </a:r>
            <a:endParaRPr lang="da-DK" sz="2400" noProof="0" dirty="0"/>
          </a:p>
          <a:p>
            <a:pPr marL="0" indent="0">
              <a:buNone/>
            </a:pPr>
            <a:endParaRPr lang="en-GB" dirty="0"/>
          </a:p>
          <a:p>
            <a:pPr marL="0" indent="0">
              <a:buNone/>
            </a:pPr>
            <a:endParaRPr lang="en-GB" sz="2600" dirty="0">
              <a:solidFill>
                <a:schemeClr val="accent4"/>
              </a:solidFill>
              <a:latin typeface="Myriad Pro Light"/>
            </a:endParaRPr>
          </a:p>
          <a:p>
            <a:pPr marL="0" indent="0">
              <a:buNone/>
            </a:pPr>
            <a:endParaRPr lang="en-GB" sz="2600" dirty="0">
              <a:solidFill>
                <a:schemeClr val="accent4"/>
              </a:solidFill>
            </a:endParaRPr>
          </a:p>
          <a:p>
            <a:pPr marL="0" indent="0">
              <a:buNone/>
            </a:pPr>
            <a:endParaRPr lang="en-GB" sz="2200" dirty="0">
              <a:solidFill>
                <a:srgbClr val="FFFFFF"/>
              </a:solidFill>
              <a:latin typeface="Myriad Pro Light"/>
            </a:endParaRPr>
          </a:p>
        </p:txBody>
      </p:sp>
      <p:pic>
        <p:nvPicPr>
          <p:cNvPr id="7" name="Pladsholder til billede 6" descr="Et billede, der indeholder person, Ansigt, indendørs, tøj&#10;&#10;AI-genereret indhold kan være ukorrekt.">
            <a:extLst>
              <a:ext uri="{FF2B5EF4-FFF2-40B4-BE49-F238E27FC236}">
                <a16:creationId xmlns:a16="http://schemas.microsoft.com/office/drawing/2014/main" id="{31C83124-EC2B-3C0F-BE2A-818DA0336599}"/>
              </a:ext>
            </a:extLst>
          </p:cNvPr>
          <p:cNvPicPr>
            <a:picLocks noGrp="1" noChangeAspect="1"/>
          </p:cNvPicPr>
          <p:nvPr>
            <p:ph type="pic" sz="quarter" idx="10"/>
          </p:nvPr>
        </p:nvPicPr>
        <p:blipFill>
          <a:blip r:embed="rId2"/>
          <a:srcRect l="5660" r="5660"/>
          <a:stretch>
            <a:fillRect/>
          </a:stretch>
        </p:blipFill>
        <p:spPr/>
      </p:pic>
      <p:sp>
        <p:nvSpPr>
          <p:cNvPr id="3" name="Tekstfelt 2">
            <a:extLst>
              <a:ext uri="{FF2B5EF4-FFF2-40B4-BE49-F238E27FC236}">
                <a16:creationId xmlns:a16="http://schemas.microsoft.com/office/drawing/2014/main" id="{580E791B-3E0E-06FF-5074-B6D39236ACEB}"/>
              </a:ext>
            </a:extLst>
          </p:cNvPr>
          <p:cNvSpPr txBox="1"/>
          <p:nvPr/>
        </p:nvSpPr>
        <p:spPr>
          <a:xfrm>
            <a:off x="6575772" y="4925805"/>
            <a:ext cx="514841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2800" b="1" noProof="0" dirty="0">
                <a:solidFill>
                  <a:srgbClr val="FFFFFF"/>
                </a:solidFill>
                <a:highlight>
                  <a:srgbClr val="000000"/>
                </a:highlight>
              </a:rPr>
              <a:t>Jeg siger altid: Du bestemmer SELV, om du får SUCCES med penge og kvinder!</a:t>
            </a:r>
          </a:p>
        </p:txBody>
      </p:sp>
      <p:sp>
        <p:nvSpPr>
          <p:cNvPr id="6" name="Tekstfelt 5">
            <a:extLst>
              <a:ext uri="{FF2B5EF4-FFF2-40B4-BE49-F238E27FC236}">
                <a16:creationId xmlns:a16="http://schemas.microsoft.com/office/drawing/2014/main" id="{5CC5A8F2-3918-0CAC-96F6-F7169C51847E}"/>
              </a:ext>
            </a:extLst>
          </p:cNvPr>
          <p:cNvSpPr txBox="1"/>
          <p:nvPr/>
        </p:nvSpPr>
        <p:spPr>
          <a:xfrm>
            <a:off x="6289341" y="374351"/>
            <a:ext cx="12854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dirty="0">
                <a:solidFill>
                  <a:schemeClr val="bg1"/>
                </a:solidFill>
              </a:rPr>
              <a:t>HUSK AT FØLGE </a:t>
            </a:r>
            <a:endParaRPr lang="da-DK" dirty="0">
              <a:solidFill>
                <a:schemeClr val="bg1"/>
              </a:solidFill>
            </a:endParaRPr>
          </a:p>
          <a:p>
            <a:pPr algn="r"/>
            <a:r>
              <a:rPr lang="en-US" sz="1200" dirty="0">
                <a:solidFill>
                  <a:schemeClr val="bg1"/>
                </a:solidFill>
              </a:rPr>
              <a:t>MIN KANAL  FOR </a:t>
            </a:r>
            <a:endParaRPr lang="da-DK" dirty="0">
              <a:solidFill>
                <a:schemeClr val="bg1"/>
              </a:solidFill>
            </a:endParaRPr>
          </a:p>
          <a:p>
            <a:pPr algn="r"/>
            <a:r>
              <a:rPr lang="en-US" sz="1200" dirty="0">
                <a:solidFill>
                  <a:schemeClr val="bg1"/>
                </a:solidFill>
              </a:rPr>
              <a:t>GRATIS TIPS</a:t>
            </a:r>
          </a:p>
        </p:txBody>
      </p:sp>
      <p:pic>
        <p:nvPicPr>
          <p:cNvPr id="2" name="Grafik 1" descr="Badge Følg med massiv udfyldning">
            <a:extLst>
              <a:ext uri="{FF2B5EF4-FFF2-40B4-BE49-F238E27FC236}">
                <a16:creationId xmlns:a16="http://schemas.microsoft.com/office/drawing/2014/main" id="{F16DD89D-FE53-3BD2-77D2-EDF1667D2A7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74369" y="2817471"/>
            <a:ext cx="528578" cy="509287"/>
          </a:xfrm>
          <a:prstGeom prst="rect">
            <a:avLst/>
          </a:prstGeom>
        </p:spPr>
      </p:pic>
      <p:pic>
        <p:nvPicPr>
          <p:cNvPr id="5" name="Grafik 4" descr="Hjerte med massiv udfyldning">
            <a:extLst>
              <a:ext uri="{FF2B5EF4-FFF2-40B4-BE49-F238E27FC236}">
                <a16:creationId xmlns:a16="http://schemas.microsoft.com/office/drawing/2014/main" id="{8806430A-E8EC-881B-AD41-5CFB735D9B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26141" y="4418633"/>
            <a:ext cx="615389" cy="596098"/>
          </a:xfrm>
          <a:prstGeom prst="rect">
            <a:avLst/>
          </a:prstGeom>
        </p:spPr>
      </p:pic>
      <p:pic>
        <p:nvPicPr>
          <p:cNvPr id="8" name="Grafik 7" descr="Bogmærke med massiv udfyldning">
            <a:extLst>
              <a:ext uri="{FF2B5EF4-FFF2-40B4-BE49-F238E27FC236}">
                <a16:creationId xmlns:a16="http://schemas.microsoft.com/office/drawing/2014/main" id="{C380107F-EE12-9468-6D3D-54AEBBCC53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358620" y="3675926"/>
            <a:ext cx="731136" cy="441768"/>
          </a:xfrm>
          <a:prstGeom prst="rect">
            <a:avLst/>
          </a:prstGeom>
        </p:spPr>
      </p:pic>
      <p:sp>
        <p:nvSpPr>
          <p:cNvPr id="10" name="Afrundet rektangulær billedforklaring 25">
            <a:extLst>
              <a:ext uri="{FF2B5EF4-FFF2-40B4-BE49-F238E27FC236}">
                <a16:creationId xmlns:a16="http://schemas.microsoft.com/office/drawing/2014/main" id="{01DBAD11-D27D-0FFA-D336-5433C342B2BB}"/>
              </a:ext>
            </a:extLst>
          </p:cNvPr>
          <p:cNvSpPr/>
          <p:nvPr/>
        </p:nvSpPr>
        <p:spPr>
          <a:xfrm>
            <a:off x="612258" y="4056703"/>
            <a:ext cx="2076923" cy="1593063"/>
          </a:xfrm>
          <a:prstGeom prst="wedgeRoundRectCallout">
            <a:avLst>
              <a:gd name="adj1" fmla="val 70238"/>
              <a:gd name="adj2" fmla="val 114592"/>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da-DK" noProof="0" dirty="0">
                <a:solidFill>
                  <a:schemeClr val="bg1"/>
                </a:solidFill>
                <a:ea typeface="+mn-lt"/>
                <a:cs typeface="+mn-lt"/>
              </a:rPr>
              <a:t>Hvordan tjener influencere penge på deres kanaler?</a:t>
            </a:r>
            <a:endParaRPr lang="da-DK" noProof="0" dirty="0">
              <a:solidFill>
                <a:schemeClr val="bg1"/>
              </a:solidFill>
            </a:endParaRPr>
          </a:p>
        </p:txBody>
      </p:sp>
      <p:sp>
        <p:nvSpPr>
          <p:cNvPr id="12" name="Afrundet rektangulær billedforklaring 25">
            <a:extLst>
              <a:ext uri="{FF2B5EF4-FFF2-40B4-BE49-F238E27FC236}">
                <a16:creationId xmlns:a16="http://schemas.microsoft.com/office/drawing/2014/main" id="{3619F221-7FE7-387E-C0C7-D35D939F7AC5}"/>
              </a:ext>
            </a:extLst>
          </p:cNvPr>
          <p:cNvSpPr/>
          <p:nvPr/>
        </p:nvSpPr>
        <p:spPr>
          <a:xfrm flipH="1">
            <a:off x="3197425" y="4683591"/>
            <a:ext cx="2594881" cy="1586320"/>
          </a:xfrm>
          <a:prstGeom prst="wedgeRoundRectCallout">
            <a:avLst>
              <a:gd name="adj1" fmla="val 48030"/>
              <a:gd name="adj2" fmla="val 83080"/>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da-DK" sz="1600" noProof="0" dirty="0">
                <a:solidFill>
                  <a:schemeClr val="bg1"/>
                </a:solidFill>
                <a:ea typeface="+mn-lt"/>
                <a:cs typeface="+mn-lt"/>
              </a:rPr>
              <a:t>Ville han bruge sin tid på at lave YouTubevideoer, hvis han var et ægte finansgeni?</a:t>
            </a:r>
            <a:endParaRPr lang="da-DK" sz="1600" noProof="0" dirty="0">
              <a:solidFill>
                <a:schemeClr val="bg1"/>
              </a:solidFill>
            </a:endParaRPr>
          </a:p>
        </p:txBody>
      </p:sp>
    </p:spTree>
    <p:extLst>
      <p:ext uri="{BB962C8B-B14F-4D97-AF65-F5344CB8AC3E}">
        <p14:creationId xmlns:p14="http://schemas.microsoft.com/office/powerpoint/2010/main" val="154799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A91CB-0454-D16B-B1D0-0CD2AF8C9859}"/>
              </a:ext>
            </a:extLst>
          </p:cNvPr>
          <p:cNvSpPr>
            <a:spLocks noGrp="1"/>
          </p:cNvSpPr>
          <p:nvPr>
            <p:ph type="title"/>
          </p:nvPr>
        </p:nvSpPr>
        <p:spPr>
          <a:xfrm>
            <a:off x="869805" y="1833478"/>
            <a:ext cx="10081847" cy="5405522"/>
          </a:xfrm>
        </p:spPr>
        <p:txBody>
          <a:bodyPr>
            <a:normAutofit/>
          </a:bodyPr>
          <a:lstStyle/>
          <a:p>
            <a:r>
              <a:rPr lang="da-DK" sz="4000" dirty="0">
                <a:latin typeface="Myriad Pro Light"/>
              </a:rPr>
              <a:t>I gruppen:</a:t>
            </a:r>
            <a:br>
              <a:rPr lang="da-DK" dirty="0">
                <a:latin typeface="Myriad Pro Light"/>
              </a:rPr>
            </a:br>
            <a:r>
              <a:rPr lang="da-DK" dirty="0">
                <a:latin typeface="Myriad Pro Light"/>
              </a:rPr>
              <a:t>Fyld en </a:t>
            </a:r>
            <a:r>
              <a:rPr lang="da-DK" sz="6700" dirty="0">
                <a:latin typeface="Myriad Pro Light"/>
              </a:rPr>
              <a:t>…</a:t>
            </a:r>
            <a:r>
              <a:rPr lang="da-DK" sz="6700" dirty="0" err="1">
                <a:latin typeface="Myriad Pro Light"/>
              </a:rPr>
              <a:t>fluencers</a:t>
            </a:r>
            <a:r>
              <a:rPr lang="da-DK" sz="6700" dirty="0">
                <a:latin typeface="Myriad Pro Light"/>
              </a:rPr>
              <a:t> feed</a:t>
            </a:r>
            <a:br>
              <a:rPr lang="da-DK" sz="6700" dirty="0">
                <a:latin typeface="Myriad Pro Light"/>
              </a:rPr>
            </a:br>
            <a:br>
              <a:rPr lang="da-DK" sz="6700" dirty="0">
                <a:latin typeface="Myriad Pro Light"/>
              </a:rPr>
            </a:br>
            <a:r>
              <a:rPr lang="da-DK" sz="3600" dirty="0">
                <a:solidFill>
                  <a:schemeClr val="accent4">
                    <a:lumMod val="75000"/>
                  </a:schemeClr>
                </a:solidFill>
                <a:latin typeface="Myriad Pro Light"/>
              </a:rPr>
              <a:t>…og skjul ting fra deres liv, der ikke passer med deres onlineimage</a:t>
            </a:r>
            <a:br>
              <a:rPr lang="da-DK" sz="3100" dirty="0">
                <a:solidFill>
                  <a:schemeClr val="accent4">
                    <a:lumMod val="75000"/>
                  </a:schemeClr>
                </a:solidFill>
                <a:latin typeface="Myriad Pro Light"/>
              </a:rPr>
            </a:br>
            <a:br>
              <a:rPr lang="da-DK" dirty="0">
                <a:latin typeface="Myriad Pro Light"/>
              </a:rPr>
            </a:br>
            <a:endParaRPr lang="da-DK" dirty="0"/>
          </a:p>
        </p:txBody>
      </p:sp>
    </p:spTree>
    <p:extLst>
      <p:ext uri="{BB962C8B-B14F-4D97-AF65-F5344CB8AC3E}">
        <p14:creationId xmlns:p14="http://schemas.microsoft.com/office/powerpoint/2010/main" val="220379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0D344471-69F0-104C-DDB5-7827275AE480}"/>
            </a:ext>
          </a:extLst>
        </p:cNvPr>
        <p:cNvGrpSpPr/>
        <p:nvPr/>
      </p:nvGrpSpPr>
      <p:grpSpPr>
        <a:xfrm>
          <a:off x="0" y="0"/>
          <a:ext cx="0" cy="0"/>
          <a:chOff x="0" y="0"/>
          <a:chExt cx="0" cy="0"/>
        </a:xfrm>
      </p:grpSpPr>
      <p:pic>
        <p:nvPicPr>
          <p:cNvPr id="8" name="Pladsholder til billede 7" descr="Et billede, der indeholder tekst, skærmbillede, Font/skrifttype, Multimediesoftware&#10;&#10;AI-genereret indhold kan være ukorrekt.">
            <a:extLst>
              <a:ext uri="{FF2B5EF4-FFF2-40B4-BE49-F238E27FC236}">
                <a16:creationId xmlns:a16="http://schemas.microsoft.com/office/drawing/2014/main" id="{6BA05CA3-CD31-6B5F-A0EE-982B9C965716}"/>
              </a:ext>
            </a:extLst>
          </p:cNvPr>
          <p:cNvPicPr>
            <a:picLocks noGrp="1" noChangeAspect="1"/>
          </p:cNvPicPr>
          <p:nvPr>
            <p:ph type="pic" sz="quarter" idx="4294967295"/>
          </p:nvPr>
        </p:nvPicPr>
        <p:blipFill>
          <a:blip r:embed="rId3"/>
          <a:srcRect l="49" r="-262"/>
          <a:stretch>
            <a:fillRect/>
          </a:stretch>
        </p:blipFill>
        <p:spPr>
          <a:xfrm rot="21254593">
            <a:off x="3657093" y="1311862"/>
            <a:ext cx="8132917" cy="5734677"/>
          </a:xfrm>
          <a:solidFill>
            <a:schemeClr val="bg1"/>
          </a:solidFill>
          <a:ln w="3175">
            <a:solidFill>
              <a:schemeClr val="tx1"/>
            </a:solidFill>
          </a:ln>
          <a:effectLst>
            <a:outerShdw blurRad="269536" dist="38100" dir="2700000" algn="tl" rotWithShape="0">
              <a:prstClr val="black">
                <a:alpha val="15000"/>
              </a:prstClr>
            </a:outerShdw>
          </a:effectLst>
        </p:spPr>
      </p:pic>
      <p:grpSp>
        <p:nvGrpSpPr>
          <p:cNvPr id="7" name="Gruppe 6">
            <a:extLst>
              <a:ext uri="{FF2B5EF4-FFF2-40B4-BE49-F238E27FC236}">
                <a16:creationId xmlns:a16="http://schemas.microsoft.com/office/drawing/2014/main" id="{C54AA95E-5821-AB45-38CC-4FA5D12920AF}"/>
              </a:ext>
            </a:extLst>
          </p:cNvPr>
          <p:cNvGrpSpPr/>
          <p:nvPr/>
        </p:nvGrpSpPr>
        <p:grpSpPr>
          <a:xfrm>
            <a:off x="2730277" y="263863"/>
            <a:ext cx="3461515" cy="2661542"/>
            <a:chOff x="8414224" y="1959428"/>
            <a:chExt cx="4303250" cy="3308748"/>
          </a:xfrm>
        </p:grpSpPr>
        <p:pic>
          <p:nvPicPr>
            <p:cNvPr id="10" name="Billede 9" descr="Et billede, der indeholder Fotopapir, kunst&#10;&#10;AI-genereret indhold kan være ukorrekt.">
              <a:extLst>
                <a:ext uri="{FF2B5EF4-FFF2-40B4-BE49-F238E27FC236}">
                  <a16:creationId xmlns:a16="http://schemas.microsoft.com/office/drawing/2014/main" id="{D0677B14-74C3-D66C-BC34-6C2844A7A308}"/>
                </a:ext>
              </a:extLst>
            </p:cNvPr>
            <p:cNvPicPr>
              <a:picLocks noChangeAspect="1"/>
            </p:cNvPicPr>
            <p:nvPr/>
          </p:nvPicPr>
          <p:blipFill>
            <a:blip r:embed="rId4"/>
            <a:stretch>
              <a:fillRect/>
            </a:stretch>
          </p:blipFill>
          <p:spPr>
            <a:xfrm>
              <a:off x="8414224" y="1959428"/>
              <a:ext cx="4303250" cy="3308748"/>
            </a:xfrm>
            <a:prstGeom prst="rect">
              <a:avLst/>
            </a:prstGeom>
          </p:spPr>
        </p:pic>
        <p:sp>
          <p:nvSpPr>
            <p:cNvPr id="14" name="Tekstfelt 13">
              <a:extLst>
                <a:ext uri="{FF2B5EF4-FFF2-40B4-BE49-F238E27FC236}">
                  <a16:creationId xmlns:a16="http://schemas.microsoft.com/office/drawing/2014/main" id="{A4AF2321-501E-244B-CEA5-67B37AA365E0}"/>
                </a:ext>
              </a:extLst>
            </p:cNvPr>
            <p:cNvSpPr txBox="1"/>
            <p:nvPr/>
          </p:nvSpPr>
          <p:spPr>
            <a:xfrm rot="21285684">
              <a:off x="8892602" y="2274161"/>
              <a:ext cx="1223158" cy="631320"/>
            </a:xfrm>
            <a:prstGeom prst="rect">
              <a:avLst/>
            </a:prstGeom>
            <a:noFill/>
          </p:spPr>
          <p:txBody>
            <a:bodyPr wrap="square" rtlCol="0">
              <a:spAutoFit/>
            </a:bodyPr>
            <a:lstStyle/>
            <a:p>
              <a:r>
                <a:rPr lang="da-DK" sz="900" dirty="0">
                  <a:latin typeface="Cavolini" panose="03000502040302020204" pitchFamily="66" charset="0"/>
                  <a:cs typeface="Cavolini" panose="03000502040302020204" pitchFamily="66" charset="0"/>
                </a:rPr>
                <a:t>Så skal der slappes af! #blessed</a:t>
              </a:r>
            </a:p>
          </p:txBody>
        </p:sp>
      </p:grpSp>
      <p:sp>
        <p:nvSpPr>
          <p:cNvPr id="9" name="Tekstfelt 8">
            <a:extLst>
              <a:ext uri="{FF2B5EF4-FFF2-40B4-BE49-F238E27FC236}">
                <a16:creationId xmlns:a16="http://schemas.microsoft.com/office/drawing/2014/main" id="{00386E49-BB96-71DD-EA5A-9FA21633102A}"/>
              </a:ext>
            </a:extLst>
          </p:cNvPr>
          <p:cNvSpPr txBox="1"/>
          <p:nvPr/>
        </p:nvSpPr>
        <p:spPr>
          <a:xfrm rot="232776">
            <a:off x="158939" y="219794"/>
            <a:ext cx="2364540" cy="3539430"/>
          </a:xfrm>
          <a:prstGeom prst="rect">
            <a:avLst/>
          </a:prstGeom>
          <a:noFill/>
        </p:spPr>
        <p:txBody>
          <a:bodyPr wrap="square" lIns="91440" tIns="45720" rIns="91440" bIns="45720" rtlCol="0" anchor="t">
            <a:spAutoFit/>
          </a:bodyPr>
          <a:lstStyle/>
          <a:p>
            <a:r>
              <a:rPr lang="da-DK" sz="1600" dirty="0">
                <a:latin typeface="Myriad Pro Light"/>
              </a:rPr>
              <a:t>Lav et fedt feed, som   …fluenceren ville vise sine følgere fra morgen til aften</a:t>
            </a:r>
          </a:p>
          <a:p>
            <a:pPr marL="342900" indent="-342900">
              <a:buFont typeface="Arial" panose="020B0604020202020204" pitchFamily="34" charset="0"/>
              <a:buChar char="•"/>
            </a:pPr>
            <a:r>
              <a:rPr lang="da-DK" sz="1600" dirty="0">
                <a:latin typeface="Myriad Pro Light"/>
              </a:rPr>
              <a:t>Billeder der giver visninger, klik, likes, og følgere</a:t>
            </a:r>
          </a:p>
          <a:p>
            <a:pPr marL="342900" indent="-342900">
              <a:buFont typeface="Arial" panose="020B0604020202020204" pitchFamily="34" charset="0"/>
              <a:buChar char="•"/>
            </a:pPr>
            <a:r>
              <a:rPr lang="da-DK" sz="1600" dirty="0">
                <a:latin typeface="Myriad Pro Light"/>
              </a:rPr>
              <a:t>Filtreret, arrangeret, og udvalgt til at vise kunstige normer, der passer med ...fluencerens profil</a:t>
            </a:r>
          </a:p>
          <a:p>
            <a:pPr marL="342900" indent="-342900">
              <a:buFont typeface="Arial" panose="020B0604020202020204" pitchFamily="34" charset="0"/>
              <a:buChar char="•"/>
            </a:pPr>
            <a:r>
              <a:rPr lang="da-DK" sz="1600" b="1" dirty="0">
                <a:latin typeface="Myriad Pro Light"/>
              </a:rPr>
              <a:t>Skriv captions til billederne </a:t>
            </a:r>
            <a:endParaRPr lang="da-DK" dirty="0"/>
          </a:p>
        </p:txBody>
      </p:sp>
      <p:sp>
        <p:nvSpPr>
          <p:cNvPr id="15" name="Kombinationskurve 14">
            <a:extLst>
              <a:ext uri="{FF2B5EF4-FFF2-40B4-BE49-F238E27FC236}">
                <a16:creationId xmlns:a16="http://schemas.microsoft.com/office/drawing/2014/main" id="{982F3C3F-B500-404C-69C2-13F408F751EF}"/>
              </a:ext>
            </a:extLst>
          </p:cNvPr>
          <p:cNvSpPr/>
          <p:nvPr/>
        </p:nvSpPr>
        <p:spPr>
          <a:xfrm rot="539397" flipV="1">
            <a:off x="2081389" y="3564532"/>
            <a:ext cx="1642593" cy="553051"/>
          </a:xfrm>
          <a:custGeom>
            <a:avLst/>
            <a:gdLst>
              <a:gd name="connsiteX0" fmla="*/ 0 w 3503221"/>
              <a:gd name="connsiteY0" fmla="*/ 1831759 h 1831759"/>
              <a:gd name="connsiteX1" fmla="*/ 2458192 w 3503221"/>
              <a:gd name="connsiteY1" fmla="*/ 121713 h 1831759"/>
              <a:gd name="connsiteX2" fmla="*/ 3503221 w 3503221"/>
              <a:gd name="connsiteY2" fmla="*/ 145463 h 1831759"/>
              <a:gd name="connsiteX0" fmla="*/ 0 w 3467595"/>
              <a:gd name="connsiteY0" fmla="*/ 1818727 h 1818727"/>
              <a:gd name="connsiteX1" fmla="*/ 2458192 w 3467595"/>
              <a:gd name="connsiteY1" fmla="*/ 108681 h 1818727"/>
              <a:gd name="connsiteX2" fmla="*/ 3467595 w 3467595"/>
              <a:gd name="connsiteY2" fmla="*/ 191807 h 1818727"/>
              <a:gd name="connsiteX0" fmla="*/ 0 w 3467595"/>
              <a:gd name="connsiteY0" fmla="*/ 1847019 h 1847019"/>
              <a:gd name="connsiteX1" fmla="*/ 2458192 w 3467595"/>
              <a:gd name="connsiteY1" fmla="*/ 136973 h 1847019"/>
              <a:gd name="connsiteX2" fmla="*/ 3467595 w 3467595"/>
              <a:gd name="connsiteY2" fmla="*/ 220099 h 1847019"/>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1900174 h 1900174"/>
              <a:gd name="connsiteX1" fmla="*/ 1727860 w 3467595"/>
              <a:gd name="connsiteY1" fmla="*/ 118876 h 1900174"/>
              <a:gd name="connsiteX2" fmla="*/ 3467595 w 3467595"/>
              <a:gd name="connsiteY2" fmla="*/ 273254 h 1900174"/>
            </a:gdLst>
            <a:ahLst/>
            <a:cxnLst>
              <a:cxn ang="0">
                <a:pos x="connsiteX0" y="connsiteY0"/>
              </a:cxn>
              <a:cxn ang="0">
                <a:pos x="connsiteX1" y="connsiteY1"/>
              </a:cxn>
              <a:cxn ang="0">
                <a:pos x="connsiteX2" y="connsiteY2"/>
              </a:cxn>
            </a:cxnLst>
            <a:rect l="l" t="t" r="r" b="b"/>
            <a:pathLst>
              <a:path w="3467595" h="1900174">
                <a:moveTo>
                  <a:pt x="0" y="1900174"/>
                </a:moveTo>
                <a:cubicBezTo>
                  <a:pt x="669966" y="775976"/>
                  <a:pt x="1393372" y="239607"/>
                  <a:pt x="1727860" y="118876"/>
                </a:cubicBezTo>
                <a:cubicBezTo>
                  <a:pt x="2311730" y="-162173"/>
                  <a:pt x="3323112" y="123823"/>
                  <a:pt x="3467595" y="273254"/>
                </a:cubicBezTo>
              </a:path>
            </a:pathLst>
          </a:custGeom>
          <a:noFill/>
          <a:ln>
            <a:solidFill>
              <a:schemeClr val="tx1"/>
            </a:solidFill>
            <a:prstDash val="dash"/>
            <a:headEnd type="none" w="med" len="med"/>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6" name="Tekstfelt 15">
            <a:extLst>
              <a:ext uri="{FF2B5EF4-FFF2-40B4-BE49-F238E27FC236}">
                <a16:creationId xmlns:a16="http://schemas.microsoft.com/office/drawing/2014/main" id="{23395CF5-4E5A-CC33-2F06-3DA9D1F73000}"/>
              </a:ext>
            </a:extLst>
          </p:cNvPr>
          <p:cNvSpPr txBox="1"/>
          <p:nvPr/>
        </p:nvSpPr>
        <p:spPr>
          <a:xfrm rot="21211270">
            <a:off x="119095" y="4082010"/>
            <a:ext cx="2364540" cy="2308324"/>
          </a:xfrm>
          <a:prstGeom prst="rect">
            <a:avLst/>
          </a:prstGeom>
          <a:noFill/>
        </p:spPr>
        <p:txBody>
          <a:bodyPr wrap="square" lIns="91440" tIns="45720" rIns="91440" bIns="45720" rtlCol="0" anchor="t">
            <a:spAutoFit/>
          </a:bodyPr>
          <a:lstStyle/>
          <a:p>
            <a:r>
              <a:rPr lang="da-DK" sz="1600" dirty="0">
                <a:latin typeface="Myriad Pro Light"/>
              </a:rPr>
              <a:t>Skjul alt det der sker fra morgen til aften, som ingen får at se</a:t>
            </a:r>
          </a:p>
          <a:p>
            <a:pPr marL="342900" indent="-342900">
              <a:buFont typeface="Arial" panose="020B0604020202020204" pitchFamily="34" charset="0"/>
              <a:buChar char="•"/>
            </a:pPr>
            <a:r>
              <a:rPr lang="da-DK" sz="1600" dirty="0">
                <a:latin typeface="Myriad Pro Light"/>
              </a:rPr>
              <a:t>Det almindelige og kedelige liv</a:t>
            </a:r>
            <a:endParaRPr lang="da-DK" sz="1600" dirty="0">
              <a:latin typeface="Myriad Pro Light" panose="020B0403030403020204" pitchFamily="34" charset="0"/>
            </a:endParaRPr>
          </a:p>
          <a:p>
            <a:pPr marL="342900" indent="-342900">
              <a:buFont typeface="Arial" panose="020B0604020202020204" pitchFamily="34" charset="0"/>
              <a:buChar char="•"/>
            </a:pPr>
            <a:r>
              <a:rPr lang="da-DK" sz="1600" dirty="0">
                <a:latin typeface="Myriad Pro Light"/>
              </a:rPr>
              <a:t>Hemmeligt arbejde </a:t>
            </a:r>
            <a:endParaRPr lang="da-DK" sz="1600" dirty="0">
              <a:latin typeface="Myriad Pro Light" panose="020B0403030403020204" pitchFamily="34" charset="0"/>
            </a:endParaRPr>
          </a:p>
          <a:p>
            <a:pPr marL="342900" indent="-342900">
              <a:buFont typeface="Arial" panose="020B0604020202020204" pitchFamily="34" charset="0"/>
              <a:buChar char="•"/>
            </a:pPr>
            <a:r>
              <a:rPr lang="da-DK" sz="1600" dirty="0">
                <a:latin typeface="Myriad Pro Light"/>
              </a:rPr>
              <a:t>Den normale person, som ikke passer til kanalens image</a:t>
            </a:r>
          </a:p>
        </p:txBody>
      </p:sp>
      <p:sp>
        <p:nvSpPr>
          <p:cNvPr id="19" name="Kombinationskurve 18">
            <a:extLst>
              <a:ext uri="{FF2B5EF4-FFF2-40B4-BE49-F238E27FC236}">
                <a16:creationId xmlns:a16="http://schemas.microsoft.com/office/drawing/2014/main" id="{CBFF47F7-EE4A-9EF9-EB98-13B072319C6E}"/>
              </a:ext>
            </a:extLst>
          </p:cNvPr>
          <p:cNvSpPr/>
          <p:nvPr/>
        </p:nvSpPr>
        <p:spPr>
          <a:xfrm rot="474247" flipV="1">
            <a:off x="2219152" y="5487656"/>
            <a:ext cx="1642593" cy="291110"/>
          </a:xfrm>
          <a:custGeom>
            <a:avLst/>
            <a:gdLst>
              <a:gd name="connsiteX0" fmla="*/ 0 w 3503221"/>
              <a:gd name="connsiteY0" fmla="*/ 1831759 h 1831759"/>
              <a:gd name="connsiteX1" fmla="*/ 2458192 w 3503221"/>
              <a:gd name="connsiteY1" fmla="*/ 121713 h 1831759"/>
              <a:gd name="connsiteX2" fmla="*/ 3503221 w 3503221"/>
              <a:gd name="connsiteY2" fmla="*/ 145463 h 1831759"/>
              <a:gd name="connsiteX0" fmla="*/ 0 w 3467595"/>
              <a:gd name="connsiteY0" fmla="*/ 1818727 h 1818727"/>
              <a:gd name="connsiteX1" fmla="*/ 2458192 w 3467595"/>
              <a:gd name="connsiteY1" fmla="*/ 108681 h 1818727"/>
              <a:gd name="connsiteX2" fmla="*/ 3467595 w 3467595"/>
              <a:gd name="connsiteY2" fmla="*/ 191807 h 1818727"/>
              <a:gd name="connsiteX0" fmla="*/ 0 w 3467595"/>
              <a:gd name="connsiteY0" fmla="*/ 1847019 h 1847019"/>
              <a:gd name="connsiteX1" fmla="*/ 2458192 w 3467595"/>
              <a:gd name="connsiteY1" fmla="*/ 136973 h 1847019"/>
              <a:gd name="connsiteX2" fmla="*/ 3467595 w 3467595"/>
              <a:gd name="connsiteY2" fmla="*/ 220099 h 1847019"/>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1900174 h 1900174"/>
              <a:gd name="connsiteX1" fmla="*/ 1727860 w 3467595"/>
              <a:gd name="connsiteY1" fmla="*/ 118876 h 1900174"/>
              <a:gd name="connsiteX2" fmla="*/ 3467595 w 3467595"/>
              <a:gd name="connsiteY2" fmla="*/ 273254 h 1900174"/>
            </a:gdLst>
            <a:ahLst/>
            <a:cxnLst>
              <a:cxn ang="0">
                <a:pos x="connsiteX0" y="connsiteY0"/>
              </a:cxn>
              <a:cxn ang="0">
                <a:pos x="connsiteX1" y="connsiteY1"/>
              </a:cxn>
              <a:cxn ang="0">
                <a:pos x="connsiteX2" y="connsiteY2"/>
              </a:cxn>
            </a:cxnLst>
            <a:rect l="l" t="t" r="r" b="b"/>
            <a:pathLst>
              <a:path w="3467595" h="1900174">
                <a:moveTo>
                  <a:pt x="0" y="1900174"/>
                </a:moveTo>
                <a:cubicBezTo>
                  <a:pt x="669966" y="775976"/>
                  <a:pt x="1393372" y="239607"/>
                  <a:pt x="1727860" y="118876"/>
                </a:cubicBezTo>
                <a:cubicBezTo>
                  <a:pt x="2311730" y="-162173"/>
                  <a:pt x="3323112" y="123823"/>
                  <a:pt x="3467595" y="273254"/>
                </a:cubicBezTo>
              </a:path>
            </a:pathLst>
          </a:custGeom>
          <a:noFill/>
          <a:ln>
            <a:solidFill>
              <a:schemeClr val="tx1"/>
            </a:solidFill>
            <a:prstDash val="dash"/>
            <a:headEnd type="none" w="med" len="med"/>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descr="Et billede, der indeholder indendørs, seng, soveværelse, sengeudstyr&#10;&#10;AI-genereret indhold kan være ukorrekt.">
            <a:extLst>
              <a:ext uri="{FF2B5EF4-FFF2-40B4-BE49-F238E27FC236}">
                <a16:creationId xmlns:a16="http://schemas.microsoft.com/office/drawing/2014/main" id="{829BAFC1-57BE-877C-87C9-A400B07B0C0B}"/>
              </a:ext>
            </a:extLst>
          </p:cNvPr>
          <p:cNvPicPr>
            <a:picLocks noChangeAspect="1"/>
          </p:cNvPicPr>
          <p:nvPr/>
        </p:nvPicPr>
        <p:blipFill>
          <a:blip r:embed="rId5"/>
          <a:stretch>
            <a:fillRect/>
          </a:stretch>
        </p:blipFill>
        <p:spPr>
          <a:xfrm rot="357620">
            <a:off x="10609015" y="33207"/>
            <a:ext cx="1560117" cy="2204835"/>
          </a:xfrm>
          <a:prstGeom prst="rect">
            <a:avLst/>
          </a:prstGeom>
          <a:effectLst>
            <a:outerShdw blurRad="209550" dist="38100" dir="2700000" algn="tl" rotWithShape="0">
              <a:prstClr val="black">
                <a:alpha val="40000"/>
              </a:prstClr>
            </a:outerShdw>
          </a:effectLst>
        </p:spPr>
      </p:pic>
      <p:sp>
        <p:nvSpPr>
          <p:cNvPr id="22" name="Tekstfelt 21">
            <a:extLst>
              <a:ext uri="{FF2B5EF4-FFF2-40B4-BE49-F238E27FC236}">
                <a16:creationId xmlns:a16="http://schemas.microsoft.com/office/drawing/2014/main" id="{22774A5F-562C-23B3-2767-0AAB81DC2F3A}"/>
              </a:ext>
            </a:extLst>
          </p:cNvPr>
          <p:cNvSpPr txBox="1"/>
          <p:nvPr/>
        </p:nvSpPr>
        <p:spPr>
          <a:xfrm rot="232776">
            <a:off x="6751168" y="207508"/>
            <a:ext cx="2364540" cy="830997"/>
          </a:xfrm>
          <a:prstGeom prst="rect">
            <a:avLst/>
          </a:prstGeom>
          <a:noFill/>
        </p:spPr>
        <p:txBody>
          <a:bodyPr wrap="square" rtlCol="0">
            <a:spAutoFit/>
          </a:bodyPr>
          <a:lstStyle/>
          <a:p>
            <a:r>
              <a:rPr lang="da-DK" sz="1600" dirty="0">
                <a:latin typeface="Myriad Pro Light" panose="020B0403030403020204" pitchFamily="34" charset="0"/>
              </a:rPr>
              <a:t>Opfind jeres …fluencer</a:t>
            </a:r>
          </a:p>
          <a:p>
            <a:r>
              <a:rPr lang="da-DK" sz="1600" dirty="0">
                <a:latin typeface="Myriad Pro Light" panose="020B0403030403020204" pitchFamily="34" charset="0"/>
              </a:rPr>
              <a:t>Hvem er han/hun? Hvad laver de på deres kanal</a:t>
            </a:r>
          </a:p>
        </p:txBody>
      </p:sp>
      <p:sp>
        <p:nvSpPr>
          <p:cNvPr id="23" name="Kombinationskurve 22">
            <a:extLst>
              <a:ext uri="{FF2B5EF4-FFF2-40B4-BE49-F238E27FC236}">
                <a16:creationId xmlns:a16="http://schemas.microsoft.com/office/drawing/2014/main" id="{1DA4C91E-E79A-C81C-ACC9-B407A7EBE23C}"/>
              </a:ext>
            </a:extLst>
          </p:cNvPr>
          <p:cNvSpPr/>
          <p:nvPr/>
        </p:nvSpPr>
        <p:spPr>
          <a:xfrm rot="5600146" flipV="1">
            <a:off x="7601538" y="1218964"/>
            <a:ext cx="450324" cy="45719"/>
          </a:xfrm>
          <a:custGeom>
            <a:avLst/>
            <a:gdLst>
              <a:gd name="connsiteX0" fmla="*/ 0 w 3503221"/>
              <a:gd name="connsiteY0" fmla="*/ 1831759 h 1831759"/>
              <a:gd name="connsiteX1" fmla="*/ 2458192 w 3503221"/>
              <a:gd name="connsiteY1" fmla="*/ 121713 h 1831759"/>
              <a:gd name="connsiteX2" fmla="*/ 3503221 w 3503221"/>
              <a:gd name="connsiteY2" fmla="*/ 145463 h 1831759"/>
              <a:gd name="connsiteX0" fmla="*/ 0 w 3467595"/>
              <a:gd name="connsiteY0" fmla="*/ 1818727 h 1818727"/>
              <a:gd name="connsiteX1" fmla="*/ 2458192 w 3467595"/>
              <a:gd name="connsiteY1" fmla="*/ 108681 h 1818727"/>
              <a:gd name="connsiteX2" fmla="*/ 3467595 w 3467595"/>
              <a:gd name="connsiteY2" fmla="*/ 191807 h 1818727"/>
              <a:gd name="connsiteX0" fmla="*/ 0 w 3467595"/>
              <a:gd name="connsiteY0" fmla="*/ 1847019 h 1847019"/>
              <a:gd name="connsiteX1" fmla="*/ 2458192 w 3467595"/>
              <a:gd name="connsiteY1" fmla="*/ 136973 h 1847019"/>
              <a:gd name="connsiteX2" fmla="*/ 3467595 w 3467595"/>
              <a:gd name="connsiteY2" fmla="*/ 220099 h 1847019"/>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1900174 h 1900174"/>
              <a:gd name="connsiteX1" fmla="*/ 1727860 w 3467595"/>
              <a:gd name="connsiteY1" fmla="*/ 118876 h 1900174"/>
              <a:gd name="connsiteX2" fmla="*/ 3467595 w 3467595"/>
              <a:gd name="connsiteY2" fmla="*/ 273254 h 1900174"/>
            </a:gdLst>
            <a:ahLst/>
            <a:cxnLst>
              <a:cxn ang="0">
                <a:pos x="connsiteX0" y="connsiteY0"/>
              </a:cxn>
              <a:cxn ang="0">
                <a:pos x="connsiteX1" y="connsiteY1"/>
              </a:cxn>
              <a:cxn ang="0">
                <a:pos x="connsiteX2" y="connsiteY2"/>
              </a:cxn>
            </a:cxnLst>
            <a:rect l="l" t="t" r="r" b="b"/>
            <a:pathLst>
              <a:path w="3467595" h="1900174">
                <a:moveTo>
                  <a:pt x="0" y="1900174"/>
                </a:moveTo>
                <a:cubicBezTo>
                  <a:pt x="669966" y="775976"/>
                  <a:pt x="1393372" y="239607"/>
                  <a:pt x="1727860" y="118876"/>
                </a:cubicBezTo>
                <a:cubicBezTo>
                  <a:pt x="2311730" y="-162173"/>
                  <a:pt x="3323112" y="123823"/>
                  <a:pt x="3467595" y="273254"/>
                </a:cubicBezTo>
              </a:path>
            </a:pathLst>
          </a:custGeom>
          <a:noFill/>
          <a:ln>
            <a:solidFill>
              <a:schemeClr val="tx1"/>
            </a:solidFill>
            <a:prstDash val="dash"/>
            <a:headEnd type="none" w="med" len="med"/>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 name="Graphic 1" descr="Pen outline">
            <a:extLst>
              <a:ext uri="{FF2B5EF4-FFF2-40B4-BE49-F238E27FC236}">
                <a16:creationId xmlns:a16="http://schemas.microsoft.com/office/drawing/2014/main" id="{07924198-5D48-0657-9F22-28DB44018F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361937">
            <a:off x="8919819" y="473190"/>
            <a:ext cx="1010308" cy="1010308"/>
          </a:xfrm>
          <a:prstGeom prst="rect">
            <a:avLst/>
          </a:prstGeom>
        </p:spPr>
      </p:pic>
      <p:pic>
        <p:nvPicPr>
          <p:cNvPr id="3" name="Graphic 2" descr="Cut outline">
            <a:extLst>
              <a:ext uri="{FF2B5EF4-FFF2-40B4-BE49-F238E27FC236}">
                <a16:creationId xmlns:a16="http://schemas.microsoft.com/office/drawing/2014/main" id="{688281BA-534B-4777-48F9-888576338E2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139462">
            <a:off x="4050265" y="-223494"/>
            <a:ext cx="1596984" cy="1596984"/>
          </a:xfrm>
          <a:prstGeom prst="rect">
            <a:avLst/>
          </a:prstGeom>
        </p:spPr>
      </p:pic>
    </p:spTree>
    <p:extLst>
      <p:ext uri="{BB962C8B-B14F-4D97-AF65-F5344CB8AC3E}">
        <p14:creationId xmlns:p14="http://schemas.microsoft.com/office/powerpoint/2010/main" val="3285087466"/>
      </p:ext>
    </p:extLst>
  </p:cSld>
  <p:clrMapOvr>
    <a:masterClrMapping/>
  </p:clrMapOvr>
</p:sld>
</file>

<file path=ppt/theme/theme1.xml><?xml version="1.0" encoding="utf-8"?>
<a:theme xmlns:a="http://schemas.openxmlformats.org/drawingml/2006/main" name="OS: Neutralt tema">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S: Kort over OS">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S: Kunstige normer">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S: Er det OS, der styrer?">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OS: Er det OS, der styrer?">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5ee177d-ccfa-4ce9-83b9-fb442bea2581" xsi:nil="true"/>
    <lcf76f155ced4ddcb4097134ff3c332f xmlns="fda86ba9-9b97-4451-ae17-6e85a5aa202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DCEBE3E1F87681459462A360FC215735" ma:contentTypeVersion="14" ma:contentTypeDescription="Opret et nyt dokument." ma:contentTypeScope="" ma:versionID="d5e7994f06deadde59705970fb4b1f59">
  <xsd:schema xmlns:xsd="http://www.w3.org/2001/XMLSchema" xmlns:xs="http://www.w3.org/2001/XMLSchema" xmlns:p="http://schemas.microsoft.com/office/2006/metadata/properties" xmlns:ns2="fda86ba9-9b97-4451-ae17-6e85a5aa2026" xmlns:ns3="45ee177d-ccfa-4ce9-83b9-fb442bea2581" targetNamespace="http://schemas.microsoft.com/office/2006/metadata/properties" ma:root="true" ma:fieldsID="ea8e09f9024041e963b666b6d7387abb" ns2:_="" ns3:_="">
    <xsd:import namespace="fda86ba9-9b97-4451-ae17-6e85a5aa2026"/>
    <xsd:import namespace="45ee177d-ccfa-4ce9-83b9-fb442bea258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a86ba9-9b97-4451-ae17-6e85a5aa20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Billedmærker" ma:readOnly="false" ma:fieldId="{5cf76f15-5ced-4ddc-b409-7134ff3c332f}" ma:taxonomyMulti="true" ma:sspId="5cd08861-88c0-49b2-8510-903f698cfa7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ee177d-ccfa-4ce9-83b9-fb442bea25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ef1bffc-27aa-4d21-89a3-7e9c0462a504}" ma:internalName="TaxCatchAll" ma:showField="CatchAllData" ma:web="45ee177d-ccfa-4ce9-83b9-fb442bea258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B5BFBC-D306-4D6E-B1D2-7738B499B3D0}">
  <ds:schemaRefs>
    <ds:schemaRef ds:uri="http://schemas.microsoft.com/sharepoint/v3/contenttype/forms"/>
  </ds:schemaRefs>
</ds:datastoreItem>
</file>

<file path=customXml/itemProps2.xml><?xml version="1.0" encoding="utf-8"?>
<ds:datastoreItem xmlns:ds="http://schemas.openxmlformats.org/officeDocument/2006/customXml" ds:itemID="{0CDCEE04-F921-43D5-8AE4-F7F2977E82D6}">
  <ds:schemaRefs>
    <ds:schemaRef ds:uri="http://purl.org/dc/dcmitype/"/>
    <ds:schemaRef ds:uri="http://schemas.microsoft.com/office/2006/metadata/properties"/>
    <ds:schemaRef ds:uri="http://schemas.openxmlformats.org/package/2006/metadata/core-properties"/>
    <ds:schemaRef ds:uri="fda86ba9-9b97-4451-ae17-6e85a5aa2026"/>
    <ds:schemaRef ds:uri="http://purl.org/dc/elements/1.1/"/>
    <ds:schemaRef ds:uri="45ee177d-ccfa-4ce9-83b9-fb442bea2581"/>
    <ds:schemaRef ds:uri="http://schemas.microsoft.com/office/2006/documentManagement/types"/>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3E13A973-85EF-4EED-8816-9ECEBE3F3221}">
  <ds:schemaRefs>
    <ds:schemaRef ds:uri="45ee177d-ccfa-4ce9-83b9-fb442bea2581"/>
    <ds:schemaRef ds:uri="fda86ba9-9b97-4451-ae17-6e85a5aa20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61fd1d36-fecb-47ca-b7d7-d0df0370a198}" enabled="0" method="" siteId="{61fd1d36-fecb-47ca-b7d7-d0df0370a198}" removed="1"/>
</clbl:labelList>
</file>

<file path=docProps/app.xml><?xml version="1.0" encoding="utf-8"?>
<Properties xmlns="http://schemas.openxmlformats.org/officeDocument/2006/extended-properties" xmlns:vt="http://schemas.openxmlformats.org/officeDocument/2006/docPropsVTypes">
  <TotalTime>94</TotalTime>
  <Words>861</Words>
  <Application>Microsoft Macintosh PowerPoint</Application>
  <PresentationFormat>Widescreen</PresentationFormat>
  <Paragraphs>84</Paragraphs>
  <Slides>15</Slides>
  <Notes>3</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15</vt:i4>
      </vt:variant>
    </vt:vector>
  </HeadingPairs>
  <TitlesOfParts>
    <vt:vector size="27" baseType="lpstr">
      <vt:lpstr>Aptos</vt:lpstr>
      <vt:lpstr>Arial</vt:lpstr>
      <vt:lpstr>Arial,Sans-Serif</vt:lpstr>
      <vt:lpstr>Cavolini</vt:lpstr>
      <vt:lpstr>Myriad Pro</vt:lpstr>
      <vt:lpstr>Myriad Pro Light</vt:lpstr>
      <vt:lpstr>Segoe UI</vt:lpstr>
      <vt:lpstr>OS: Neutralt tema</vt:lpstr>
      <vt:lpstr>OS: Kort over OS</vt:lpstr>
      <vt:lpstr>OS: Kunstige normer</vt:lpstr>
      <vt:lpstr>OS: Er det OS, der styrer?</vt:lpstr>
      <vt:lpstr>1_OS: Er det OS, der styrer?</vt:lpstr>
      <vt:lpstr>Influencere, indhold og kunstige normer!</vt:lpstr>
      <vt:lpstr>Hvad påvirker OS?​</vt:lpstr>
      <vt:lpstr>Naturligt eller kunstigt?</vt:lpstr>
      <vt:lpstr>Det betyder … Normer og det normale</vt:lpstr>
      <vt:lpstr>Hvad tror I forskellige slags  …fluencere poster om på deres profil?</vt:lpstr>
      <vt:lpstr>Hver for sig i gruppen: Hvad ville en fake finansfluencer vise om sig selv?</vt:lpstr>
      <vt:lpstr>PowerPoint Presentation</vt:lpstr>
      <vt:lpstr>I gruppen: Fyld en …fluencers feed  …og skjul ting fra deres liv, der ikke passer med deres onlineimage  </vt:lpstr>
      <vt:lpstr>PowerPoint Presentation</vt:lpstr>
      <vt:lpstr>I plenum: Fortæl om jeres …fluencer</vt:lpstr>
      <vt:lpstr>Fortæl</vt:lpstr>
      <vt:lpstr>Citater fra  unge</vt:lpstr>
      <vt:lpstr>Hver for sig: Hvad skal børn vide, når de begynder at møde influencere og kunstige normer?</vt:lpstr>
      <vt:lpstr>Skriv på PostIts</vt:lpstr>
      <vt:lpstr>Elevens bog til næste gang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Christian Richard M R Johannessen</dc:creator>
  <cp:lastModifiedBy>Andreas Lieberoth</cp:lastModifiedBy>
  <cp:revision>165</cp:revision>
  <dcterms:created xsi:type="dcterms:W3CDTF">2025-07-10T12:14:03Z</dcterms:created>
  <dcterms:modified xsi:type="dcterms:W3CDTF">2026-01-08T22:57:14Z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0x010100DCEBE3E1F87681459462A360FC215735</vt:lpwstr>
  </property>
  <property fmtid="{D5CDD505-2E9C-101B-9397-08002B2CF9AE}" pid="3" name="MediaServiceImageTags">
    <vt:lpwstr/>
  </property>
</Properties>
</file>