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6" r:id="rId5"/>
    <p:sldMasterId id="2147483690" r:id="rId6"/>
    <p:sldMasterId id="2147483704" r:id="rId7"/>
    <p:sldMasterId id="2147483718" r:id="rId8"/>
  </p:sldMasterIdLst>
  <p:notesMasterIdLst>
    <p:notesMasterId r:id="rId32"/>
  </p:notesMasterIdLst>
  <p:sldIdLst>
    <p:sldId id="266" r:id="rId9"/>
    <p:sldId id="314" r:id="rId10"/>
    <p:sldId id="315" r:id="rId11"/>
    <p:sldId id="304" r:id="rId12"/>
    <p:sldId id="308" r:id="rId13"/>
    <p:sldId id="329" r:id="rId14"/>
    <p:sldId id="332" r:id="rId15"/>
    <p:sldId id="330" r:id="rId16"/>
    <p:sldId id="343" r:id="rId17"/>
    <p:sldId id="333" r:id="rId18"/>
    <p:sldId id="344" r:id="rId19"/>
    <p:sldId id="313" r:id="rId20"/>
    <p:sldId id="312" r:id="rId21"/>
    <p:sldId id="311" r:id="rId22"/>
    <p:sldId id="310" r:id="rId23"/>
    <p:sldId id="294" r:id="rId24"/>
    <p:sldId id="336" r:id="rId25"/>
    <p:sldId id="341" r:id="rId26"/>
    <p:sldId id="345" r:id="rId27"/>
    <p:sldId id="338" r:id="rId28"/>
    <p:sldId id="339" r:id="rId29"/>
    <p:sldId id="340" r:id="rId30"/>
    <p:sldId id="342" r:id="rId3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092"/>
    <p:restoredTop sz="81281"/>
  </p:normalViewPr>
  <p:slideViewPr>
    <p:cSldViewPr snapToGrid="0" showGuides="1">
      <p:cViewPr varScale="1">
        <p:scale>
          <a:sx n="74" d="100"/>
          <a:sy n="74" d="100"/>
        </p:scale>
        <p:origin x="208" y="9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A809B-4E35-F848-B061-7350A0A7BB51}" type="datetimeFigureOut">
              <a:rPr lang="da-DK" smtClean="0"/>
              <a:t>18.11.2025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3AE6B-3D29-8E45-A52D-B8A4BBAF8E3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533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5990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6EF45-D491-471D-082C-F0B8BF432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0C313-B8DD-9CE2-34D2-1173AEF5D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464F60-5D7D-AAE4-8648-EAF362EA0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1" dirty="0">
                <a:solidFill>
                  <a:schemeClr val="tx2"/>
                </a:solidFill>
              </a:rPr>
              <a:t>I sidste lektion samlede vi viden og anbefalinger for at tegne et godt digitalt</a:t>
            </a:r>
            <a:r>
              <a:rPr lang="da-DK" sz="1200" dirty="0">
                <a:solidFill>
                  <a:schemeClr val="tx2"/>
                </a:solidFill>
              </a:rPr>
              <a:t> </a:t>
            </a:r>
            <a:r>
              <a:rPr lang="da-DK" sz="1200" b="1" dirty="0">
                <a:solidFill>
                  <a:schemeClr val="tx2"/>
                </a:solidFill>
              </a:rPr>
              <a:t>verdenskort</a:t>
            </a:r>
            <a:r>
              <a:rPr lang="da-DK" sz="1200" dirty="0">
                <a:solidFill>
                  <a:schemeClr val="tx2"/>
                </a:solidFill>
              </a:rPr>
              <a:t> for fremtidens børn/unge</a:t>
            </a:r>
            <a:br>
              <a:rPr lang="da-DK" sz="1200" dirty="0">
                <a:solidFill>
                  <a:schemeClr val="tx2"/>
                </a:solidFill>
              </a:rPr>
            </a:br>
            <a:br>
              <a:rPr lang="da-DK" sz="1200" dirty="0">
                <a:solidFill>
                  <a:schemeClr val="tx2"/>
                </a:solidFill>
              </a:rPr>
            </a:br>
            <a:r>
              <a:rPr lang="da-DK" sz="1200" dirty="0">
                <a:solidFill>
                  <a:schemeClr val="tx2"/>
                </a:solidFill>
              </a:rPr>
              <a:t>Eleverne har haft lektier med hjem til at lave med med deres familie. Læreren har også taget noter om hvad, de har lært </a:t>
            </a:r>
            <a:r>
              <a:rPr lang="da-DK" sz="1200" dirty="0">
                <a:solidFill>
                  <a:schemeClr val="accent4"/>
                </a:solidFill>
              </a:rPr>
              <a:t>af eleverne </a:t>
            </a:r>
            <a:r>
              <a:rPr lang="da-DK" sz="1200" dirty="0">
                <a:solidFill>
                  <a:schemeClr val="tx2"/>
                </a:solidFill>
              </a:rPr>
              <a:t>og </a:t>
            </a:r>
            <a:r>
              <a:rPr lang="da-DK" sz="1200" dirty="0">
                <a:solidFill>
                  <a:schemeClr val="accent4"/>
                </a:solidFill>
              </a:rPr>
              <a:t>om klassens</a:t>
            </a:r>
            <a:r>
              <a:rPr lang="da-DK" sz="1200" dirty="0">
                <a:solidFill>
                  <a:schemeClr val="tx2"/>
                </a:solidFill>
              </a:rPr>
              <a:t> liv online sammen.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754D-3DF2-58A2-611D-D2C27AF74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3761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1" dirty="0">
                <a:solidFill>
                  <a:schemeClr val="tx2"/>
                </a:solidFill>
              </a:rPr>
              <a:t>I sidste lektion samlede vi viden og anbefalinger for at tegne et godt digitalt</a:t>
            </a:r>
            <a:r>
              <a:rPr lang="da-DK" sz="1200" dirty="0">
                <a:solidFill>
                  <a:schemeClr val="tx2"/>
                </a:solidFill>
              </a:rPr>
              <a:t> </a:t>
            </a:r>
            <a:r>
              <a:rPr lang="da-DK" sz="1200" b="1" dirty="0">
                <a:solidFill>
                  <a:schemeClr val="tx2"/>
                </a:solidFill>
              </a:rPr>
              <a:t>verdenskort</a:t>
            </a:r>
            <a:r>
              <a:rPr lang="da-DK" sz="1200" dirty="0">
                <a:solidFill>
                  <a:schemeClr val="tx2"/>
                </a:solidFill>
              </a:rPr>
              <a:t> for fremtidens børn/unge</a:t>
            </a:r>
            <a:br>
              <a:rPr lang="da-DK" sz="1200" dirty="0">
                <a:solidFill>
                  <a:schemeClr val="tx2"/>
                </a:solidFill>
              </a:rPr>
            </a:br>
            <a:br>
              <a:rPr lang="da-DK" sz="1200" dirty="0">
                <a:solidFill>
                  <a:schemeClr val="tx2"/>
                </a:solidFill>
              </a:rPr>
            </a:br>
            <a:r>
              <a:rPr lang="da-DK" sz="1200" dirty="0">
                <a:solidFill>
                  <a:schemeClr val="tx2"/>
                </a:solidFill>
              </a:rPr>
              <a:t>Eleverne har haft lektier med hjem til at lave med med deres familie. Læreren har også taget noter om hvad, de har lært </a:t>
            </a:r>
            <a:r>
              <a:rPr lang="da-DK" sz="1200" dirty="0">
                <a:solidFill>
                  <a:schemeClr val="accent4"/>
                </a:solidFill>
              </a:rPr>
              <a:t>af eleverne </a:t>
            </a:r>
            <a:r>
              <a:rPr lang="da-DK" sz="1200" dirty="0">
                <a:solidFill>
                  <a:schemeClr val="tx2"/>
                </a:solidFill>
              </a:rPr>
              <a:t>og </a:t>
            </a:r>
            <a:r>
              <a:rPr lang="da-DK" sz="1200" dirty="0">
                <a:solidFill>
                  <a:schemeClr val="accent4"/>
                </a:solidFill>
              </a:rPr>
              <a:t>om klassens</a:t>
            </a:r>
            <a:r>
              <a:rPr lang="da-DK" sz="1200" dirty="0">
                <a:solidFill>
                  <a:schemeClr val="tx2"/>
                </a:solidFill>
              </a:rPr>
              <a:t> liv online sammen.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8723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895B4-E2DA-DF83-D0B0-58E11371B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4074D-CC32-738E-D74A-B88D65C97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1A13FC-F9E1-C6DA-5FD0-87A598023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91FEA-13B7-C750-7956-85732E3A8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4022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Gå op til ”step 3”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6363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Kort intro til dagens aktivitet – vi skal tænke på fremtiden, og hvad vi ville ønske at der kunne laves om</a:t>
            </a:r>
          </a:p>
          <a:p>
            <a:endParaRPr lang="da-DK" dirty="0"/>
          </a:p>
          <a:p>
            <a:r>
              <a:rPr lang="da-DK" dirty="0"/>
              <a:t>Forestil jer at både andre børn/unge, jeres forældre, statsministrene i EU og cheferne for de store </a:t>
            </a:r>
            <a:r>
              <a:rPr lang="da-DK" dirty="0" err="1"/>
              <a:t>tech</a:t>
            </a:r>
            <a:r>
              <a:rPr lang="da-DK" dirty="0"/>
              <a:t>-firmaer skal høre jeres råd.</a:t>
            </a:r>
          </a:p>
          <a:p>
            <a:endParaRPr lang="da-DK" dirty="0"/>
          </a:p>
          <a:p>
            <a:r>
              <a:rPr lang="da-DK" dirty="0"/>
              <a:t>[Der skal gerne være 60 minutter tilbage nu]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8723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BA4A1-B11F-5D3C-516F-23F82351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57AF8F-320D-6B25-59C4-E7B387161A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096D51-86C1-9570-EA78-1557D9A9B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Gruppearbejde: 5-10 min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Klassesnak: 5 min til at fortælle om de problemer, de har skrevet, og hvorfor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Snak evt. om hvad man bør gøre, hvis man oplever problemet</a:t>
            </a:r>
          </a:p>
          <a:p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Hver gruppe skal diskutere ét at de tre temaer fra lektion 2-3.  Giv dem evt. deres produkter fra tidligere lektioner, få dem til at slå op i </a:t>
            </a:r>
            <a:r>
              <a:rPr lang="da-DK" b="1" dirty="0"/>
              <a:t>kontaktbogen</a:t>
            </a:r>
            <a:r>
              <a:rPr lang="da-DK" dirty="0"/>
              <a:t>, eller stik dem et nyt sæt til at hjælpe på hukommelsen.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Få dem til at tænke som myndige unge. Hvad kan give problemer eller kriser for nye børn, der kommer online, og som ikke ved så meget? </a:t>
            </a:r>
            <a:r>
              <a:rPr lang="da-DK" b="1" dirty="0"/>
              <a:t>Mindst tre problemer</a:t>
            </a: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D7256-C21D-0007-A825-DB309E626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5460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77672-6995-6383-8EBB-E5D978378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3849BB-7B5F-DCAD-5245-D0EA63F14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82BF7B-32B0-E3E7-49EB-05E9F4579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Gruppearbejde: 5-10 min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Klassesnak: 5 min til at fortælle om de problemer, de har skrevet, og hvorfor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Snak evt. om hvad man bør gøre, hvis man oplever problemet</a:t>
            </a:r>
          </a:p>
          <a:p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Hver gruppe skal diskutere ét at de tre temaer fra lektion 2-3.  Giv dem evt. deres produkter fra tidligere lektioner, få dem til at slå op i </a:t>
            </a:r>
            <a:r>
              <a:rPr lang="da-DK" b="1" dirty="0"/>
              <a:t>kontaktbogen</a:t>
            </a:r>
            <a:r>
              <a:rPr lang="da-DK" dirty="0"/>
              <a:t>, eller stik dem et nyt sæt til at hjælpe på hukommelsen.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Få dem til at tænke som myndige unge. Hvad kan give problemer eller kriser for nye børn, der kommer online, og som ikke ved så meget? </a:t>
            </a:r>
            <a:r>
              <a:rPr lang="da-DK" b="1" dirty="0"/>
              <a:t>Mindst tre problemer</a:t>
            </a: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4A048-0E9E-BE9F-F843-1D339D210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7248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5617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105E1-49FA-5056-0E8A-A84DBFD8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79F71A-D443-0CBB-F464-72A30404B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F9AF9B-FAC7-922E-2FC1-70686D1B6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Gå op til ”step 3”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54EDF-74FE-4D97-EA2A-1278697BC4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5758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7A7E9-139E-C31F-4CFF-5994A0039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EFC6EC-F5AC-D0BA-50D5-D29C95FA9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6839B-E6FA-D564-CB49-39AD7471B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B99CB-D9CF-3EA3-3A1E-5123B917CF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3708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4C228-F090-9BEA-AEAF-DBF7AEA1D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375083-0346-DD85-0E97-A2FBF1125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3C398B-7091-BEF0-F32A-2D3858A4D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Gruppearbejde: 5-10 min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Klassesnak: 5 min til at fortælle om de problemer, de har skrevet, og hvorfor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Snak evt. om hvad man bør gøre, hvis man oplever problemet</a:t>
            </a:r>
          </a:p>
          <a:p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Hver gruppe skal diskutere ét at de tre temaer fra lektion 2-3.  Giv dem evt. deres produkter fra tidligere lektioner, få dem til at slå op i </a:t>
            </a:r>
            <a:r>
              <a:rPr lang="da-DK" b="1" dirty="0"/>
              <a:t>kontaktbogen</a:t>
            </a:r>
            <a:r>
              <a:rPr lang="da-DK" dirty="0"/>
              <a:t>, eller stik dem et nyt sæt til at hjælpe på hukommelsen.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Få dem til at tænke som myndige unge. Hvad kan give problemer eller kriser for nye børn, der kommer online, og som ikke ved så meget? </a:t>
            </a:r>
            <a:r>
              <a:rPr lang="da-DK" b="1" dirty="0"/>
              <a:t>Mindst tre problemer</a:t>
            </a: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B2A15-6678-78A6-59B6-49BF26F913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7183D-2F56-3442-B994-664A258D09A3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5967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min til debriefing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802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4"/>
            </a:gs>
            <a:gs pos="78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48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247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846786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236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37613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46558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2"/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3">
                <a:lumMod val="79846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7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>
                <a:lumMod val="99840"/>
                <a:lumOff val="16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67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3">
                <a:lumMod val="80000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7974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1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79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3">
                <a:lumMod val="80000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86688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32478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015906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61011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2362830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511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9464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2"/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13087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9511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5"/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44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39644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696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7061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51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3339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93184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279650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1630057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438106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433175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5248737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712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yt afsnit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129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62525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5"/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2810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5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0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972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264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75203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92105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5639753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7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7873237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62327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4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17255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7704723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0286043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0008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25055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5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8422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1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56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353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44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78623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955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78158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9393278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7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735482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3009803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491817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1073794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3894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66317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1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0682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4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9463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1497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21870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8" name="Billede 7" descr="Et billede, der indeholder Grafik, Font/skrifttype, grafisk design, logo&#10;&#10;AI-genereret indhold kan være ukorrekt.">
            <a:extLst>
              <a:ext uri="{FF2B5EF4-FFF2-40B4-BE49-F238E27FC236}">
                <a16:creationId xmlns:a16="http://schemas.microsoft.com/office/drawing/2014/main" id="{7F261EC5-2A36-CDD6-8E99-261496B0FB2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080450" y="155385"/>
            <a:ext cx="968920" cy="82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3" r:id="rId3"/>
    <p:sldLayoutId id="2147483732" r:id="rId4"/>
    <p:sldLayoutId id="2147483667" r:id="rId5"/>
    <p:sldLayoutId id="2147483672" r:id="rId6"/>
    <p:sldLayoutId id="2147483673" r:id="rId7"/>
    <p:sldLayoutId id="2147483674" r:id="rId8"/>
    <p:sldLayoutId id="2147483662" r:id="rId9"/>
    <p:sldLayoutId id="2147483664" r:id="rId10"/>
    <p:sldLayoutId id="2147483666" r:id="rId11"/>
    <p:sldLayoutId id="2147483671" r:id="rId12"/>
    <p:sldLayoutId id="2147483668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6" name="Billede 5" descr="Et billede, der indeholder Grafik, Font/skrifttype, typografi, design&#10;&#10;AI-genereret indhold kan være ukorrekt.">
            <a:extLst>
              <a:ext uri="{FF2B5EF4-FFF2-40B4-BE49-F238E27FC236}">
                <a16:creationId xmlns:a16="http://schemas.microsoft.com/office/drawing/2014/main" id="{EDCE3103-680D-959E-C39F-1D7F021C59E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143859" y="166990"/>
            <a:ext cx="830806" cy="8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3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73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7" name="Billede 6" descr="Et billede, der indeholder Grafik, Font/skrifttype, grafisk design, logo&#10;&#10;AI-genereret indhold kan være ukorrekt.">
            <a:extLst>
              <a:ext uri="{FF2B5EF4-FFF2-40B4-BE49-F238E27FC236}">
                <a16:creationId xmlns:a16="http://schemas.microsoft.com/office/drawing/2014/main" id="{11C38723-36DE-8A59-0810-90D0BA79CBA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5937" y="153989"/>
            <a:ext cx="976711" cy="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6" name="Billede 5" descr="Et billede, der indeholder Grafik, Font/skrifttype, symbol, logo&#10;&#10;AI-genereret indhold kan være ukorrekt.">
            <a:extLst>
              <a:ext uri="{FF2B5EF4-FFF2-40B4-BE49-F238E27FC236}">
                <a16:creationId xmlns:a16="http://schemas.microsoft.com/office/drawing/2014/main" id="{251B0B65-BE22-C5E3-6065-381C27056BA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80651" y="153989"/>
            <a:ext cx="976711" cy="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1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7" name="Billede 6" descr="Et billede, der indeholder Grafik, Font/skrifttype, grafisk design, skærmbillede&#10;&#10;AI-genereret indhold kan være ukorrekt.">
            <a:extLst>
              <a:ext uri="{FF2B5EF4-FFF2-40B4-BE49-F238E27FC236}">
                <a16:creationId xmlns:a16="http://schemas.microsoft.com/office/drawing/2014/main" id="{9E8D824F-76BA-33BF-0744-A756F3B4BB1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2362" y="153988"/>
            <a:ext cx="976711" cy="83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3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6.png"/><Relationship Id="rId3" Type="http://schemas.openxmlformats.org/officeDocument/2006/relationships/image" Target="../media/image41.png"/><Relationship Id="rId7" Type="http://schemas.openxmlformats.org/officeDocument/2006/relationships/image" Target="../media/image38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4.png"/><Relationship Id="rId5" Type="http://schemas.openxmlformats.org/officeDocument/2006/relationships/image" Target="../media/image34.png"/><Relationship Id="rId15" Type="http://schemas.openxmlformats.org/officeDocument/2006/relationships/image" Target="../media/image37.png"/><Relationship Id="rId10" Type="http://schemas.openxmlformats.org/officeDocument/2006/relationships/image" Target="../media/image43.svg"/><Relationship Id="rId4" Type="http://schemas.openxmlformats.org/officeDocument/2006/relationships/image" Target="../media/image31.png"/><Relationship Id="rId9" Type="http://schemas.openxmlformats.org/officeDocument/2006/relationships/image" Target="../media/image42.pn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5.png"/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5" Type="http://schemas.openxmlformats.org/officeDocument/2006/relationships/image" Target="../media/image39.png"/><Relationship Id="rId10" Type="http://schemas.openxmlformats.org/officeDocument/2006/relationships/image" Target="../media/image32.png"/><Relationship Id="rId19" Type="http://schemas.openxmlformats.org/officeDocument/2006/relationships/image" Target="../media/image44.png"/><Relationship Id="rId4" Type="http://schemas.openxmlformats.org/officeDocument/2006/relationships/image" Target="../media/image37.png"/><Relationship Id="rId9" Type="http://schemas.openxmlformats.org/officeDocument/2006/relationships/image" Target="../media/image31.png"/><Relationship Id="rId1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1.wdp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5" Type="http://schemas.openxmlformats.org/officeDocument/2006/relationships/image" Target="../media/image39.png"/><Relationship Id="rId10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31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84FC1-3E30-026E-8B18-C760C761F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sz="7200" dirty="0"/>
              <a:t>Fremtiden for OS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5E9AB89-DDFF-9990-4FEE-D399044B6B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 sz="3600" dirty="0"/>
              <a:t>OS! Lektion 5</a:t>
            </a:r>
          </a:p>
        </p:txBody>
      </p:sp>
    </p:spTree>
    <p:extLst>
      <p:ext uri="{BB962C8B-B14F-4D97-AF65-F5344CB8AC3E}">
        <p14:creationId xmlns:p14="http://schemas.microsoft.com/office/powerpoint/2010/main" val="171625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4">
                <a:lumMod val="40000"/>
                <a:alpha val="7585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B788C7-B1B8-C525-6C5F-6B4F7B1F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Picture 2068" descr="A screen shot of a white rectangular object&#10;&#10;AI-generated content may be incorrect.">
            <a:extLst>
              <a:ext uri="{FF2B5EF4-FFF2-40B4-BE49-F238E27FC236}">
                <a16:creationId xmlns:a16="http://schemas.microsoft.com/office/drawing/2014/main" id="{1850FFA0-9113-73AB-C9E0-BE02DFF6B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259926" y="1750471"/>
            <a:ext cx="2417259" cy="3294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985ACD-6D0F-7516-42DF-7F0C658C34E5}"/>
              </a:ext>
            </a:extLst>
          </p:cNvPr>
          <p:cNvSpPr txBox="1"/>
          <p:nvPr/>
        </p:nvSpPr>
        <p:spPr>
          <a:xfrm>
            <a:off x="3524698" y="2836073"/>
            <a:ext cx="23422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”Kunstige normer”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Influencere og delt indhold.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ser, og det vi ikke ser. Hvad man tror er ægte eller muligt.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4A1948-18EB-63B3-4938-5FBA8839BFC0}"/>
              </a:ext>
            </a:extLst>
          </p:cNvPr>
          <p:cNvSpPr txBox="1"/>
          <p:nvPr/>
        </p:nvSpPr>
        <p:spPr>
          <a:xfrm>
            <a:off x="3762232" y="4838793"/>
            <a:ext cx="22398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”Hvem styrer? ”</a:t>
            </a:r>
          </a:p>
          <a:p>
            <a:r>
              <a:rPr lang="da-DK" sz="1600" b="1" dirty="0">
                <a:solidFill>
                  <a:schemeClr val="bg1"/>
                </a:solidFill>
              </a:rPr>
              <a:t>Designtricks </a:t>
            </a:r>
            <a:r>
              <a:rPr lang="da-DK" sz="1600" dirty="0">
                <a:solidFill>
                  <a:schemeClr val="bg1"/>
                </a:solidFill>
              </a:rPr>
              <a:t>i apps, og f</a:t>
            </a:r>
            <a:r>
              <a:rPr lang="da-DK" sz="1600" b="1" dirty="0">
                <a:solidFill>
                  <a:schemeClr val="bg1"/>
                </a:solidFill>
              </a:rPr>
              <a:t>orretningen</a:t>
            </a:r>
            <a:r>
              <a:rPr lang="da-DK" sz="1600" dirty="0">
                <a:solidFill>
                  <a:schemeClr val="bg1"/>
                </a:solidFill>
              </a:rPr>
              <a:t> bag.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gør på skærmen, men ikke selv har planlagt. </a:t>
            </a:r>
          </a:p>
        </p:txBody>
      </p:sp>
      <p:pic>
        <p:nvPicPr>
          <p:cNvPr id="16" name="Picture 15" descr="A screenshot of a web page&#10;&#10;AI-generated content may be incorrect.">
            <a:extLst>
              <a:ext uri="{FF2B5EF4-FFF2-40B4-BE49-F238E27FC236}">
                <a16:creationId xmlns:a16="http://schemas.microsoft.com/office/drawing/2014/main" id="{97A9A1A8-C1D1-50A8-DA1B-D75DB68F50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8319">
            <a:off x="1845406" y="4840264"/>
            <a:ext cx="1135132" cy="1654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uppe 6">
            <a:extLst>
              <a:ext uri="{FF2B5EF4-FFF2-40B4-BE49-F238E27FC236}">
                <a16:creationId xmlns:a16="http://schemas.microsoft.com/office/drawing/2014/main" id="{D6B94C7A-B75A-7F0B-970C-317783B6C262}"/>
              </a:ext>
            </a:extLst>
          </p:cNvPr>
          <p:cNvGrpSpPr/>
          <p:nvPr/>
        </p:nvGrpSpPr>
        <p:grpSpPr>
          <a:xfrm>
            <a:off x="1285486" y="2816893"/>
            <a:ext cx="1490371" cy="1012451"/>
            <a:chOff x="8414224" y="1959428"/>
            <a:chExt cx="4303250" cy="3308748"/>
          </a:xfrm>
        </p:grpSpPr>
        <p:pic>
          <p:nvPicPr>
            <p:cNvPr id="23" name="Billede 9" descr="Et billede, der indeholder Fotopapir, kunst&#10;&#10;AI-genereret indhold kan være ukorrekt.">
              <a:extLst>
                <a:ext uri="{FF2B5EF4-FFF2-40B4-BE49-F238E27FC236}">
                  <a16:creationId xmlns:a16="http://schemas.microsoft.com/office/drawing/2014/main" id="{79CD275B-887C-2B7F-B04B-9AC0E3CD0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14224" y="1959428"/>
              <a:ext cx="4303250" cy="3308748"/>
            </a:xfrm>
            <a:prstGeom prst="rect">
              <a:avLst/>
            </a:prstGeom>
          </p:spPr>
        </p:pic>
        <p:sp>
          <p:nvSpPr>
            <p:cNvPr id="24" name="Tekstfelt 13">
              <a:extLst>
                <a:ext uri="{FF2B5EF4-FFF2-40B4-BE49-F238E27FC236}">
                  <a16:creationId xmlns:a16="http://schemas.microsoft.com/office/drawing/2014/main" id="{E1CC79B0-959B-2275-ADDA-0A8AE12EBAA3}"/>
                </a:ext>
              </a:extLst>
            </p:cNvPr>
            <p:cNvSpPr txBox="1"/>
            <p:nvPr/>
          </p:nvSpPr>
          <p:spPr>
            <a:xfrm rot="21285684">
              <a:off x="8892603" y="2273027"/>
              <a:ext cx="1223158" cy="633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00" dirty="0">
                  <a:latin typeface="Cavolini" panose="03000502040302020204" pitchFamily="66" charset="0"/>
                  <a:cs typeface="Cavolini" panose="03000502040302020204" pitchFamily="66" charset="0"/>
                </a:rPr>
                <a:t>Så skal der slappes af! #</a:t>
              </a:r>
              <a:r>
                <a:rPr lang="da-DK" sz="400" dirty="0" err="1">
                  <a:latin typeface="Cavolini" panose="03000502040302020204" pitchFamily="66" charset="0"/>
                  <a:cs typeface="Cavolini" panose="03000502040302020204" pitchFamily="66" charset="0"/>
                </a:rPr>
                <a:t>blessed</a:t>
              </a:r>
              <a:endParaRPr lang="da-DK" sz="400" dirty="0"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</p:grpSp>
      <p:pic>
        <p:nvPicPr>
          <p:cNvPr id="25" name="Billede 20" descr="Et billede, der indeholder indendørs, seng, soveværelse, sengeudstyr&#10;&#10;AI-genereret indhold kan være ukorrekt.">
            <a:extLst>
              <a:ext uri="{FF2B5EF4-FFF2-40B4-BE49-F238E27FC236}">
                <a16:creationId xmlns:a16="http://schemas.microsoft.com/office/drawing/2014/main" id="{DECBC69E-14FE-E52E-4725-6118FB5378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57620">
            <a:off x="1823966" y="3400061"/>
            <a:ext cx="586834" cy="829344"/>
          </a:xfrm>
          <a:prstGeom prst="rect">
            <a:avLst/>
          </a:prstGeom>
          <a:effectLst>
            <a:outerShdw blurRad="20955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Kombinationskurve 14">
            <a:extLst>
              <a:ext uri="{FF2B5EF4-FFF2-40B4-BE49-F238E27FC236}">
                <a16:creationId xmlns:a16="http://schemas.microsoft.com/office/drawing/2014/main" id="{52B7AC1B-B38E-098E-17E5-AA32876F984A}"/>
              </a:ext>
            </a:extLst>
          </p:cNvPr>
          <p:cNvSpPr/>
          <p:nvPr/>
        </p:nvSpPr>
        <p:spPr>
          <a:xfrm rot="9306913" flipV="1">
            <a:off x="1266127" y="3958655"/>
            <a:ext cx="668785" cy="149926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" name="Picture 19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7B92394E-D2AE-3FE8-72B6-EF9D80374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907" y="1656397"/>
            <a:ext cx="6896100" cy="48514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80380292-754A-667D-6EDE-AD49011570B5}"/>
              </a:ext>
            </a:extLst>
          </p:cNvPr>
          <p:cNvSpPr txBox="1">
            <a:spLocks/>
          </p:cNvSpPr>
          <p:nvPr/>
        </p:nvSpPr>
        <p:spPr>
          <a:xfrm>
            <a:off x="2374785" y="626827"/>
            <a:ext cx="1614390" cy="123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Hvordan kan problemet løses?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004AB1E1-2B66-5491-1209-B3F986D57326}"/>
              </a:ext>
            </a:extLst>
          </p:cNvPr>
          <p:cNvSpPr txBox="1">
            <a:spLocks/>
          </p:cNvSpPr>
          <p:nvPr/>
        </p:nvSpPr>
        <p:spPr>
          <a:xfrm>
            <a:off x="7456050" y="603601"/>
            <a:ext cx="1746644" cy="4287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Vælg tre ting, I synes er godt</a:t>
            </a:r>
            <a:endParaRPr lang="da-DK" sz="2000" b="1" i="1" dirty="0"/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8E406CA9-B3AD-8A65-75DA-69154A0DEC7E}"/>
              </a:ext>
            </a:extLst>
          </p:cNvPr>
          <p:cNvSpPr txBox="1">
            <a:spLocks/>
          </p:cNvSpPr>
          <p:nvPr/>
        </p:nvSpPr>
        <p:spPr>
          <a:xfrm>
            <a:off x="5694428" y="602868"/>
            <a:ext cx="1523709" cy="9801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Hvordan kan det gode blive bedre?</a:t>
            </a:r>
          </a:p>
        </p:txBody>
      </p:sp>
      <p:sp>
        <p:nvSpPr>
          <p:cNvPr id="45" name="Kombinationskurve 14">
            <a:extLst>
              <a:ext uri="{FF2B5EF4-FFF2-40B4-BE49-F238E27FC236}">
                <a16:creationId xmlns:a16="http://schemas.microsoft.com/office/drawing/2014/main" id="{11ADC614-6904-8792-08D7-AD843882BC6F}"/>
              </a:ext>
            </a:extLst>
          </p:cNvPr>
          <p:cNvSpPr/>
          <p:nvPr/>
        </p:nvSpPr>
        <p:spPr>
          <a:xfrm rot="4231382">
            <a:off x="995318" y="2354163"/>
            <a:ext cx="2158376" cy="38069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Ç</a:t>
            </a:r>
            <a:r>
              <a:rPr lang="da-DK" dirty="0"/>
              <a:t>√</a:t>
            </a:r>
          </a:p>
        </p:txBody>
      </p:sp>
      <p:sp>
        <p:nvSpPr>
          <p:cNvPr id="46" name="Kombinationskurve 14">
            <a:extLst>
              <a:ext uri="{FF2B5EF4-FFF2-40B4-BE49-F238E27FC236}">
                <a16:creationId xmlns:a16="http://schemas.microsoft.com/office/drawing/2014/main" id="{C6AC2A22-D551-449C-FCA1-E0C89F9BEAE5}"/>
              </a:ext>
            </a:extLst>
          </p:cNvPr>
          <p:cNvSpPr/>
          <p:nvPr/>
        </p:nvSpPr>
        <p:spPr>
          <a:xfrm rot="4735640">
            <a:off x="263192" y="3012948"/>
            <a:ext cx="3372825" cy="32987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7" name="Kombinationskurve 14">
            <a:extLst>
              <a:ext uri="{FF2B5EF4-FFF2-40B4-BE49-F238E27FC236}">
                <a16:creationId xmlns:a16="http://schemas.microsoft.com/office/drawing/2014/main" id="{97AED3EF-336A-9130-1DD8-D22C24BC6277}"/>
              </a:ext>
            </a:extLst>
          </p:cNvPr>
          <p:cNvSpPr/>
          <p:nvPr/>
        </p:nvSpPr>
        <p:spPr>
          <a:xfrm rot="5246022">
            <a:off x="-546743" y="3422002"/>
            <a:ext cx="4447618" cy="460110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8" name="Kombinationskurve 14">
            <a:extLst>
              <a:ext uri="{FF2B5EF4-FFF2-40B4-BE49-F238E27FC236}">
                <a16:creationId xmlns:a16="http://schemas.microsoft.com/office/drawing/2014/main" id="{DFCEC06E-8468-2A25-42E9-E91B383A1D67}"/>
              </a:ext>
            </a:extLst>
          </p:cNvPr>
          <p:cNvSpPr/>
          <p:nvPr/>
        </p:nvSpPr>
        <p:spPr>
          <a:xfrm rot="6299469" flipV="1">
            <a:off x="6592478" y="2120866"/>
            <a:ext cx="2013110" cy="620424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9" name="Kombinationskurve 14">
            <a:extLst>
              <a:ext uri="{FF2B5EF4-FFF2-40B4-BE49-F238E27FC236}">
                <a16:creationId xmlns:a16="http://schemas.microsoft.com/office/drawing/2014/main" id="{F06D8CE1-17C4-02FD-61D7-7DFA4BBCBF25}"/>
              </a:ext>
            </a:extLst>
          </p:cNvPr>
          <p:cNvSpPr/>
          <p:nvPr/>
        </p:nvSpPr>
        <p:spPr>
          <a:xfrm rot="5926003" flipV="1">
            <a:off x="6135797" y="2676318"/>
            <a:ext cx="3209952" cy="69609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65" name="Picture 2064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29AECCA-4D3B-A7F6-2D37-E60EA1EB1A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411277">
            <a:off x="7567559" y="7147454"/>
            <a:ext cx="939505" cy="1309146"/>
          </a:xfrm>
          <a:prstGeom prst="rect">
            <a:avLst/>
          </a:prstGeom>
        </p:spPr>
      </p:pic>
      <p:sp>
        <p:nvSpPr>
          <p:cNvPr id="50" name="Kombinationskurve 14">
            <a:extLst>
              <a:ext uri="{FF2B5EF4-FFF2-40B4-BE49-F238E27FC236}">
                <a16:creationId xmlns:a16="http://schemas.microsoft.com/office/drawing/2014/main" id="{D2304436-36B7-2791-4DA0-910C110117A4}"/>
              </a:ext>
            </a:extLst>
          </p:cNvPr>
          <p:cNvSpPr/>
          <p:nvPr/>
        </p:nvSpPr>
        <p:spPr>
          <a:xfrm rot="5400000" flipV="1">
            <a:off x="5883417" y="3114187"/>
            <a:ext cx="4307793" cy="84612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6" name="Graphic 25" descr="Cut outline">
            <a:extLst>
              <a:ext uri="{FF2B5EF4-FFF2-40B4-BE49-F238E27FC236}">
                <a16:creationId xmlns:a16="http://schemas.microsoft.com/office/drawing/2014/main" id="{A3ACDA3B-99B3-4795-F03C-C33D09EBEC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71468">
            <a:off x="10917522" y="5210624"/>
            <a:ext cx="965045" cy="965045"/>
          </a:xfrm>
          <a:prstGeom prst="rect">
            <a:avLst/>
          </a:prstGeom>
        </p:spPr>
      </p:pic>
      <p:sp>
        <p:nvSpPr>
          <p:cNvPr id="2078" name="Content Placeholder 3">
            <a:extLst>
              <a:ext uri="{FF2B5EF4-FFF2-40B4-BE49-F238E27FC236}">
                <a16:creationId xmlns:a16="http://schemas.microsoft.com/office/drawing/2014/main" id="{4F6DDD16-223D-D229-24B7-121799EA00DF}"/>
              </a:ext>
            </a:extLst>
          </p:cNvPr>
          <p:cNvSpPr txBox="1">
            <a:spLocks/>
          </p:cNvSpPr>
          <p:nvPr/>
        </p:nvSpPr>
        <p:spPr>
          <a:xfrm rot="370060">
            <a:off x="9259745" y="1919612"/>
            <a:ext cx="2356079" cy="4287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Vælg kort: Hvem skal gøre noget?</a:t>
            </a:r>
            <a:endParaRPr lang="da-DK" sz="2000" b="1" i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297C1F-BD6B-A56B-C09B-A269D7E406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5000">
                <a:schemeClr val="accent4">
                  <a:lumMod val="50000"/>
                  <a:alpha val="80000"/>
                </a:schemeClr>
              </a:gs>
              <a:gs pos="10000">
                <a:schemeClr val="accent4">
                  <a:alpha val="81445"/>
                  <a:lumMod val="29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9" name="Graphic 28" descr="Cut outline">
            <a:extLst>
              <a:ext uri="{FF2B5EF4-FFF2-40B4-BE49-F238E27FC236}">
                <a16:creationId xmlns:a16="http://schemas.microsoft.com/office/drawing/2014/main" id="{6002376C-952E-2477-A442-6AD1497C4B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1147550">
            <a:off x="1075129" y="809764"/>
            <a:ext cx="1679984" cy="1679984"/>
          </a:xfrm>
          <a:prstGeom prst="rect">
            <a:avLst/>
          </a:prstGeom>
        </p:spPr>
      </p:pic>
      <p:pic>
        <p:nvPicPr>
          <p:cNvPr id="2071" name="Picture 2070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2B674A86-1E85-A1C3-C03E-6FBB71CCFE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5962195">
            <a:off x="1162174" y="2161996"/>
            <a:ext cx="2903234" cy="4215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89717B28-DC40-3352-5B72-E76FE79DE751}"/>
              </a:ext>
            </a:extLst>
          </p:cNvPr>
          <p:cNvSpPr txBox="1">
            <a:spLocks/>
          </p:cNvSpPr>
          <p:nvPr/>
        </p:nvSpPr>
        <p:spPr>
          <a:xfrm>
            <a:off x="4882544" y="1537492"/>
            <a:ext cx="1523709" cy="980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da-DK" sz="2000" b="1" dirty="0"/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43C80EBE-2CA2-47F6-3BAE-17D9438CE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009" y="2196972"/>
            <a:ext cx="4301320" cy="428714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Hvem er det, der kan gøre livet online bedre? Hvad skal de gøre? Skriv gode idéer.</a:t>
            </a:r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Hvem bestemmer? Hvem er nærmest? Hvem er (med)skyldige i det dårlige? </a:t>
            </a:r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Hvem gør allerede noget godt? Hvad kan man lære af det? Hvordan får vi mere af det gode?</a:t>
            </a:r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Tror i det er nemt eller svært for dem? Sæt kryds.</a:t>
            </a:r>
            <a:endParaRPr lang="da-DK" dirty="0"/>
          </a:p>
        </p:txBody>
      </p:sp>
      <p:sp>
        <p:nvSpPr>
          <p:cNvPr id="41" name="Title 40">
            <a:extLst>
              <a:ext uri="{FF2B5EF4-FFF2-40B4-BE49-F238E27FC236}">
                <a16:creationId xmlns:a16="http://schemas.microsoft.com/office/drawing/2014/main" id="{8AF11CF6-0353-61B5-DEFB-F37730990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232" y="1076353"/>
            <a:ext cx="4301319" cy="736980"/>
          </a:xfrm>
        </p:spPr>
        <p:txBody>
          <a:bodyPr/>
          <a:lstStyle/>
          <a:p>
            <a:r>
              <a:rPr lang="da-DK" dirty="0"/>
              <a:t>Lav stakke af ansvarskort til de gode og dårlige ting I har skrevet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535835-BBE4-B7AF-9D7C-D746C4E31DA3}"/>
              </a:ext>
            </a:extLst>
          </p:cNvPr>
          <p:cNvSpPr txBox="1"/>
          <p:nvPr/>
        </p:nvSpPr>
        <p:spPr>
          <a:xfrm rot="16200000">
            <a:off x="1603806" y="5050232"/>
            <a:ext cx="478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600" b="1" dirty="0">
                <a:solidFill>
                  <a:schemeClr val="accent4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5E7DD4-39AA-CE39-ACE1-B4D952FB07F0}"/>
              </a:ext>
            </a:extLst>
          </p:cNvPr>
          <p:cNvSpPr txBox="1"/>
          <p:nvPr/>
        </p:nvSpPr>
        <p:spPr>
          <a:xfrm rot="21270312">
            <a:off x="719302" y="4335740"/>
            <a:ext cx="13853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b="1" dirty="0">
                <a:solidFill>
                  <a:schemeClr val="accent4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GØR DER FORBUDT AT</a:t>
            </a:r>
          </a:p>
        </p:txBody>
      </p:sp>
      <p:pic>
        <p:nvPicPr>
          <p:cNvPr id="56" name="Picture 55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153E8F58-676E-F08A-4C56-D9720BAD795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5811978">
            <a:off x="2651270" y="1085652"/>
            <a:ext cx="2968913" cy="4006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7" name="Picture 56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EDDE636C-7FE9-0033-4129-0571461489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5926066">
            <a:off x="2543252" y="1261903"/>
            <a:ext cx="2968913" cy="4006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873023B-CE68-500A-D1F1-064E7D8E5768}"/>
              </a:ext>
            </a:extLst>
          </p:cNvPr>
          <p:cNvSpPr txBox="1"/>
          <p:nvPr/>
        </p:nvSpPr>
        <p:spPr>
          <a:xfrm>
            <a:off x="4888739" y="3888313"/>
            <a:ext cx="478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600" b="1" dirty="0">
                <a:solidFill>
                  <a:schemeClr val="accent4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39429EE-DCA2-AA0B-15EB-C05AF642E26A}"/>
              </a:ext>
            </a:extLst>
          </p:cNvPr>
          <p:cNvSpPr txBox="1"/>
          <p:nvPr/>
        </p:nvSpPr>
        <p:spPr>
          <a:xfrm rot="21270312">
            <a:off x="3329395" y="2346845"/>
            <a:ext cx="1340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dirty="0" err="1">
                <a:solidFill>
                  <a:schemeClr val="accent4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TiL</a:t>
            </a:r>
            <a:r>
              <a:rPr lang="da-DK" sz="1600" b="1" dirty="0">
                <a:solidFill>
                  <a:schemeClr val="accent4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da-DK" sz="1600" b="1" dirty="0" err="1">
                <a:solidFill>
                  <a:schemeClr val="accent4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smÅ</a:t>
            </a:r>
            <a:endParaRPr lang="da-DK" sz="1600" b="1" dirty="0">
              <a:solidFill>
                <a:schemeClr val="accent4">
                  <a:lumMod val="7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da-DK" sz="1600" b="1" dirty="0">
                <a:solidFill>
                  <a:schemeClr val="accent4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0-KLAssER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C02BFB6-F34A-8EF3-5118-1ADC5BF2CC99}"/>
              </a:ext>
            </a:extLst>
          </p:cNvPr>
          <p:cNvSpPr txBox="1"/>
          <p:nvPr/>
        </p:nvSpPr>
        <p:spPr>
          <a:xfrm rot="21270312">
            <a:off x="2255669" y="3229979"/>
            <a:ext cx="36842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chemeClr val="accent4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VIS BØRNENE DUMME TING I SER PÅ INSTA. SÅ VIL DE MÅSKE OGSÅ SNAKKE MED JER, OM NOGET DE SER, NÅR DE BLIVER STORE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CD1DD18D-3E2E-A269-0E82-D89A0D2FEAF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09" b="89844" l="9961" r="89844">
                        <a14:foregroundMark x1="50688" y1="33520" x2="51953" y2="34277"/>
                        <a14:foregroundMark x1="40527" y1="27441" x2="42528" y2="28638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46541" y1="33116" x2="44629" y2="36816"/>
                        <a14:foregroundMark x1="48291" y1="29730" x2="48063" y2="30171"/>
                        <a14:foregroundMark x1="50684" y1="25098" x2="48787" y2="28770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  <a14:backgroundMark x1="42871" y1="28320" x2="50293" y2="33887"/>
                        <a14:backgroundMark x1="49023" y1="29297" x2="47363" y2="28027"/>
                        <a14:backgroundMark x1="51953" y1="25586" x2="55566" y2="28613"/>
                      </a14:backgroundRemoval>
                    </a14:imgEffect>
                  </a14:imgLayer>
                </a14:imgProps>
              </a:ext>
            </a:extLst>
          </a:blip>
          <a:srcRect t="18012" r="43758"/>
          <a:stretch>
            <a:fillRect/>
          </a:stretch>
        </p:blipFill>
        <p:spPr>
          <a:xfrm rot="923102">
            <a:off x="4399031" y="5802480"/>
            <a:ext cx="2106932" cy="291749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6489D70-3F2D-B3B9-98AA-EF79A7A538D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rcRect l="58967" t="-1072" r="13452" b="77370"/>
          <a:stretch>
            <a:fillRect/>
          </a:stretch>
        </p:blipFill>
        <p:spPr>
          <a:xfrm rot="17480380">
            <a:off x="5278706" y="5645247"/>
            <a:ext cx="1001245" cy="81732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DDF71FA-C10C-9F88-1B83-445FE302C3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rcRect l="37600" t="18848" r="42506" b="58485"/>
          <a:stretch>
            <a:fillRect/>
          </a:stretch>
        </p:blipFill>
        <p:spPr>
          <a:xfrm rot="19053044">
            <a:off x="5238095" y="5262928"/>
            <a:ext cx="763195" cy="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62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096F1-305C-7360-9297-291936F47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2DAEF99-B0E6-D5A3-B1F7-822455075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672">
            <a:off x="311865" y="342713"/>
            <a:ext cx="3206738" cy="2267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2D8A80-187C-6BDE-31F5-764555B48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53052" y="1996780"/>
            <a:ext cx="3279024" cy="32790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F90F6-078C-227D-6D0E-51B060369849}"/>
              </a:ext>
            </a:extLst>
          </p:cNvPr>
          <p:cNvSpPr txBox="1"/>
          <p:nvPr/>
        </p:nvSpPr>
        <p:spPr>
          <a:xfrm>
            <a:off x="3524698" y="2836073"/>
            <a:ext cx="23422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”Kunstige normer”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Influencere og delt indhold.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ser, og det vi ikke ser. Hvad man tror er ægte eller muligt.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4F4DA-B59D-7B4A-E2EF-4E2CEC498734}"/>
              </a:ext>
            </a:extLst>
          </p:cNvPr>
          <p:cNvSpPr txBox="1"/>
          <p:nvPr/>
        </p:nvSpPr>
        <p:spPr>
          <a:xfrm>
            <a:off x="3703661" y="640428"/>
            <a:ext cx="22966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”Usynlige kriser og usynlig støtte”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Konflikt og ude-</a:t>
            </a:r>
          </a:p>
          <a:p>
            <a:r>
              <a:rPr lang="da-DK" sz="1600" dirty="0" err="1">
                <a:solidFill>
                  <a:schemeClr val="bg1"/>
                </a:solidFill>
              </a:rPr>
              <a:t>lukkelse</a:t>
            </a:r>
            <a:r>
              <a:rPr lang="da-DK" sz="1600" dirty="0">
                <a:solidFill>
                  <a:schemeClr val="bg1"/>
                </a:solidFill>
              </a:rPr>
              <a:t> i en klasse.</a:t>
            </a:r>
          </a:p>
          <a:p>
            <a:r>
              <a:rPr lang="da-DK" sz="1600" dirty="0">
                <a:solidFill>
                  <a:schemeClr val="bg1"/>
                </a:solidFill>
              </a:rPr>
              <a:t>Alene med svære oplevelser, og hjælpen i vores verden.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8EFAF4-7A71-8A28-554A-BD775EDBD1B1}"/>
              </a:ext>
            </a:extLst>
          </p:cNvPr>
          <p:cNvSpPr txBox="1"/>
          <p:nvPr/>
        </p:nvSpPr>
        <p:spPr>
          <a:xfrm>
            <a:off x="3762232" y="4838793"/>
            <a:ext cx="22398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”Hvem styrer? ”</a:t>
            </a:r>
          </a:p>
          <a:p>
            <a:r>
              <a:rPr lang="da-DK" sz="1600" b="1" dirty="0">
                <a:solidFill>
                  <a:schemeClr val="bg1"/>
                </a:solidFill>
              </a:rPr>
              <a:t>Designtricks </a:t>
            </a:r>
            <a:r>
              <a:rPr lang="da-DK" sz="1600" dirty="0">
                <a:solidFill>
                  <a:schemeClr val="bg1"/>
                </a:solidFill>
              </a:rPr>
              <a:t>i apps, og f</a:t>
            </a:r>
            <a:r>
              <a:rPr lang="da-DK" sz="1600" b="1" dirty="0">
                <a:solidFill>
                  <a:schemeClr val="bg1"/>
                </a:solidFill>
              </a:rPr>
              <a:t>orretningen</a:t>
            </a:r>
            <a:r>
              <a:rPr lang="da-DK" sz="1600" dirty="0">
                <a:solidFill>
                  <a:schemeClr val="bg1"/>
                </a:solidFill>
              </a:rPr>
              <a:t> bag.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gør på skærmen, men ikke selv har planlagt. 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8F73AB71-B5DF-A13C-615B-00C74D93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7" y="2373773"/>
            <a:ext cx="3240177" cy="2284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lede 23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0136C970-3A3B-C49C-1257-5F3C0ECAF2A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9457" t="809" r="25327" b="65264"/>
          <a:stretch>
            <a:fillRect/>
          </a:stretch>
        </p:blipFill>
        <p:spPr>
          <a:xfrm rot="3560464">
            <a:off x="919072" y="265151"/>
            <a:ext cx="852263" cy="810382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Billede 24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0CD29633-3DA9-2434-D454-856297EE568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635" t="32696" r="50149" b="33377"/>
          <a:stretch>
            <a:fillRect/>
          </a:stretch>
        </p:blipFill>
        <p:spPr>
          <a:xfrm rot="2144234">
            <a:off x="1052975" y="932774"/>
            <a:ext cx="653624" cy="621504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Billede 37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9972D1DA-5268-7563-7CF3-457B584CEC3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12" t="33918" r="74172" b="32155"/>
          <a:stretch>
            <a:fillRect/>
          </a:stretch>
        </p:blipFill>
        <p:spPr>
          <a:xfrm rot="19539645">
            <a:off x="3078788" y="328654"/>
            <a:ext cx="590163" cy="561161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DC10542-82D2-6A7C-5891-BB0DFB485D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5954379">
            <a:off x="695504" y="3989041"/>
            <a:ext cx="2156748" cy="3022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screenshot of a web page&#10;&#10;AI-generated content may be incorrect.">
            <a:extLst>
              <a:ext uri="{FF2B5EF4-FFF2-40B4-BE49-F238E27FC236}">
                <a16:creationId xmlns:a16="http://schemas.microsoft.com/office/drawing/2014/main" id="{5839B95A-A25D-D30E-7835-5C7C9539F5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28319">
            <a:off x="1845406" y="4840264"/>
            <a:ext cx="1135132" cy="1654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blue and white poster with text and images&#10;&#10;AI-generated content may be incorrect.">
            <a:extLst>
              <a:ext uri="{FF2B5EF4-FFF2-40B4-BE49-F238E27FC236}">
                <a16:creationId xmlns:a16="http://schemas.microsoft.com/office/drawing/2014/main" id="{39C8FA3D-2D17-45C0-86F0-6EFFD8050A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0250" y="5021309"/>
            <a:ext cx="1129617" cy="1616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A screen shot of a phone&#10;&#10;AI-generated content may be incorrect.">
            <a:extLst>
              <a:ext uri="{FF2B5EF4-FFF2-40B4-BE49-F238E27FC236}">
                <a16:creationId xmlns:a16="http://schemas.microsoft.com/office/drawing/2014/main" id="{68623966-8263-2386-F66D-849042A040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817241">
            <a:off x="524976" y="5801877"/>
            <a:ext cx="774442" cy="757472"/>
          </a:xfrm>
          <a:prstGeom prst="rect">
            <a:avLst/>
          </a:prstGeom>
        </p:spPr>
      </p:pic>
      <p:sp>
        <p:nvSpPr>
          <p:cNvPr id="18" name="Kombinationskurve 14">
            <a:extLst>
              <a:ext uri="{FF2B5EF4-FFF2-40B4-BE49-F238E27FC236}">
                <a16:creationId xmlns:a16="http://schemas.microsoft.com/office/drawing/2014/main" id="{D302074B-0B4C-610C-D878-541BC9248D86}"/>
              </a:ext>
            </a:extLst>
          </p:cNvPr>
          <p:cNvSpPr/>
          <p:nvPr/>
        </p:nvSpPr>
        <p:spPr>
          <a:xfrm rot="9306913" flipV="1">
            <a:off x="1047411" y="5637976"/>
            <a:ext cx="1339537" cy="43433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22" name="Gruppe 6">
            <a:extLst>
              <a:ext uri="{FF2B5EF4-FFF2-40B4-BE49-F238E27FC236}">
                <a16:creationId xmlns:a16="http://schemas.microsoft.com/office/drawing/2014/main" id="{45ABC8C8-3989-D059-B119-B972BE2D8AC7}"/>
              </a:ext>
            </a:extLst>
          </p:cNvPr>
          <p:cNvGrpSpPr/>
          <p:nvPr/>
        </p:nvGrpSpPr>
        <p:grpSpPr>
          <a:xfrm>
            <a:off x="1285486" y="2816893"/>
            <a:ext cx="1490371" cy="1012451"/>
            <a:chOff x="8414224" y="1959428"/>
            <a:chExt cx="4303250" cy="3308748"/>
          </a:xfrm>
        </p:grpSpPr>
        <p:pic>
          <p:nvPicPr>
            <p:cNvPr id="23" name="Billede 9" descr="Et billede, der indeholder Fotopapir, kunst&#10;&#10;AI-genereret indhold kan være ukorrekt.">
              <a:extLst>
                <a:ext uri="{FF2B5EF4-FFF2-40B4-BE49-F238E27FC236}">
                  <a16:creationId xmlns:a16="http://schemas.microsoft.com/office/drawing/2014/main" id="{83A525F8-FF0B-1005-9485-BD99DEA9E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414224" y="1959428"/>
              <a:ext cx="4303250" cy="3308748"/>
            </a:xfrm>
            <a:prstGeom prst="rect">
              <a:avLst/>
            </a:prstGeom>
          </p:spPr>
        </p:pic>
        <p:sp>
          <p:nvSpPr>
            <p:cNvPr id="24" name="Tekstfelt 13">
              <a:extLst>
                <a:ext uri="{FF2B5EF4-FFF2-40B4-BE49-F238E27FC236}">
                  <a16:creationId xmlns:a16="http://schemas.microsoft.com/office/drawing/2014/main" id="{53AA4CC9-49C1-1FCD-D0FB-3D2E0624F6AA}"/>
                </a:ext>
              </a:extLst>
            </p:cNvPr>
            <p:cNvSpPr txBox="1"/>
            <p:nvPr/>
          </p:nvSpPr>
          <p:spPr>
            <a:xfrm rot="21285684">
              <a:off x="8892603" y="2273027"/>
              <a:ext cx="1223158" cy="633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00" dirty="0">
                  <a:latin typeface="Cavolini" panose="03000502040302020204" pitchFamily="66" charset="0"/>
                  <a:cs typeface="Cavolini" panose="03000502040302020204" pitchFamily="66" charset="0"/>
                </a:rPr>
                <a:t>Så skal der slappes af! #</a:t>
              </a:r>
              <a:r>
                <a:rPr lang="da-DK" sz="400" dirty="0" err="1">
                  <a:latin typeface="Cavolini" panose="03000502040302020204" pitchFamily="66" charset="0"/>
                  <a:cs typeface="Cavolini" panose="03000502040302020204" pitchFamily="66" charset="0"/>
                </a:rPr>
                <a:t>blessed</a:t>
              </a:r>
              <a:endParaRPr lang="da-DK" sz="400" dirty="0"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</p:grpSp>
      <p:pic>
        <p:nvPicPr>
          <p:cNvPr id="25" name="Billede 20" descr="Et billede, der indeholder indendørs, seng, soveværelse, sengeudstyr&#10;&#10;AI-genereret indhold kan være ukorrekt.">
            <a:extLst>
              <a:ext uri="{FF2B5EF4-FFF2-40B4-BE49-F238E27FC236}">
                <a16:creationId xmlns:a16="http://schemas.microsoft.com/office/drawing/2014/main" id="{91CB42B6-F173-5029-67D0-55F49BB8BF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57620">
            <a:off x="1823966" y="3400061"/>
            <a:ext cx="586834" cy="829344"/>
          </a:xfrm>
          <a:prstGeom prst="rect">
            <a:avLst/>
          </a:prstGeom>
          <a:effectLst>
            <a:outerShdw blurRad="20955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Kombinationskurve 14">
            <a:extLst>
              <a:ext uri="{FF2B5EF4-FFF2-40B4-BE49-F238E27FC236}">
                <a16:creationId xmlns:a16="http://schemas.microsoft.com/office/drawing/2014/main" id="{D79653A0-0B86-86D3-A255-DC06C4CF4B7F}"/>
              </a:ext>
            </a:extLst>
          </p:cNvPr>
          <p:cNvSpPr/>
          <p:nvPr/>
        </p:nvSpPr>
        <p:spPr>
          <a:xfrm rot="9306913" flipV="1">
            <a:off x="1266127" y="3958655"/>
            <a:ext cx="668785" cy="149926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9F5CDA-FF47-0528-0DBA-410CAFF87368}"/>
              </a:ext>
            </a:extLst>
          </p:cNvPr>
          <p:cNvSpPr/>
          <p:nvPr/>
        </p:nvSpPr>
        <p:spPr>
          <a:xfrm>
            <a:off x="738" y="22594"/>
            <a:ext cx="12192000" cy="6858000"/>
          </a:xfrm>
          <a:prstGeom prst="rect">
            <a:avLst/>
          </a:prstGeom>
          <a:gradFill>
            <a:gsLst>
              <a:gs pos="65000">
                <a:schemeClr val="accent4">
                  <a:lumMod val="50000"/>
                  <a:alpha val="99000"/>
                </a:schemeClr>
              </a:gs>
              <a:gs pos="11000">
                <a:schemeClr val="accent4">
                  <a:alpha val="81445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" name="Picture 19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F6352D03-C567-99F8-E132-B0085199ED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1907" y="1656397"/>
            <a:ext cx="6896100" cy="48514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E51E1B2D-8DD4-BB13-2DE6-063F74AC601E}"/>
              </a:ext>
            </a:extLst>
          </p:cNvPr>
          <p:cNvSpPr txBox="1">
            <a:spLocks/>
          </p:cNvSpPr>
          <p:nvPr/>
        </p:nvSpPr>
        <p:spPr>
          <a:xfrm>
            <a:off x="2523324" y="456042"/>
            <a:ext cx="1614390" cy="123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Ansvar: Hvordan kan problemet løses?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57B6A38D-8896-399F-91A6-CA6D822158EE}"/>
              </a:ext>
            </a:extLst>
          </p:cNvPr>
          <p:cNvSpPr txBox="1">
            <a:spLocks/>
          </p:cNvSpPr>
          <p:nvPr/>
        </p:nvSpPr>
        <p:spPr>
          <a:xfrm>
            <a:off x="6455847" y="2946170"/>
            <a:ext cx="1746644" cy="4287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God ting </a:t>
            </a: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fra vores emne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a-DK" sz="1600" b="1" i="1" dirty="0">
              <a:solidFill>
                <a:schemeClr val="accent6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da-DK" sz="1600" b="1" i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God ting </a:t>
            </a: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fra vores emne</a:t>
            </a:r>
          </a:p>
          <a:p>
            <a:pPr marL="0" indent="0" algn="ctr">
              <a:buNone/>
            </a:pPr>
            <a:endParaRPr lang="da-DK" sz="1600" b="1" i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God ting </a:t>
            </a: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fra vores emne</a:t>
            </a:r>
          </a:p>
          <a:p>
            <a:pPr marL="0" indent="0" algn="ctr">
              <a:buNone/>
            </a:pPr>
            <a:endParaRPr lang="da-DK" sz="1600" b="1" i="1" dirty="0">
              <a:solidFill>
                <a:schemeClr val="accent6"/>
              </a:solidFill>
            </a:endParaRP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8C6AD454-B133-BEDF-7DE7-FD6E932E96F0}"/>
              </a:ext>
            </a:extLst>
          </p:cNvPr>
          <p:cNvSpPr txBox="1">
            <a:spLocks/>
          </p:cNvSpPr>
          <p:nvPr/>
        </p:nvSpPr>
        <p:spPr>
          <a:xfrm>
            <a:off x="5694428" y="602868"/>
            <a:ext cx="1523709" cy="9801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Ansvar: Hvordan kan det gode blive bedre?</a:t>
            </a:r>
          </a:p>
        </p:txBody>
      </p:sp>
      <p:pic>
        <p:nvPicPr>
          <p:cNvPr id="2065" name="Picture 2064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2C312573-3A16-E629-D275-0495A91C71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6411277">
            <a:off x="7567559" y="7147454"/>
            <a:ext cx="939505" cy="1309146"/>
          </a:xfrm>
          <a:prstGeom prst="rect">
            <a:avLst/>
          </a:prstGeom>
        </p:spPr>
      </p:pic>
      <p:sp>
        <p:nvSpPr>
          <p:cNvPr id="2078" name="Content Placeholder 3">
            <a:extLst>
              <a:ext uri="{FF2B5EF4-FFF2-40B4-BE49-F238E27FC236}">
                <a16:creationId xmlns:a16="http://schemas.microsoft.com/office/drawing/2014/main" id="{C1FDB36E-B10A-2872-C528-9FB728B73B34}"/>
              </a:ext>
            </a:extLst>
          </p:cNvPr>
          <p:cNvSpPr txBox="1">
            <a:spLocks/>
          </p:cNvSpPr>
          <p:nvPr/>
        </p:nvSpPr>
        <p:spPr>
          <a:xfrm rot="370060">
            <a:off x="8784187" y="1907696"/>
            <a:ext cx="2763531" cy="4287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Vælg mindst et ansvarskort til hver ting i har skrevet: Hvem skal gøre noget?</a:t>
            </a:r>
            <a:endParaRPr lang="da-DK" sz="2000" b="1" i="1" dirty="0"/>
          </a:p>
        </p:txBody>
      </p:sp>
      <p:pic>
        <p:nvPicPr>
          <p:cNvPr id="2063" name="Picture 2062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4A88B5C1-F55E-04DD-1B11-CCBB01F31EF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6409643">
            <a:off x="3434861" y="4923606"/>
            <a:ext cx="974323" cy="1389468"/>
          </a:xfrm>
          <a:prstGeom prst="rect">
            <a:avLst/>
          </a:prstGeom>
        </p:spPr>
      </p:pic>
      <p:pic>
        <p:nvPicPr>
          <p:cNvPr id="2080" name="Picture 2079" descr="A screen shot of a white rectangular object&#10;&#10;AI-generated content may be incorrect.">
            <a:extLst>
              <a:ext uri="{FF2B5EF4-FFF2-40B4-BE49-F238E27FC236}">
                <a16:creationId xmlns:a16="http://schemas.microsoft.com/office/drawing/2014/main" id="{B209AEDE-A3C6-952C-058C-34F019DDB0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688023">
            <a:off x="5142770" y="3923656"/>
            <a:ext cx="1035498" cy="1411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81" name="Picture 2080" descr="A screen shot of a white rectangular object&#10;&#10;AI-generated content may be incorrect.">
            <a:extLst>
              <a:ext uri="{FF2B5EF4-FFF2-40B4-BE49-F238E27FC236}">
                <a16:creationId xmlns:a16="http://schemas.microsoft.com/office/drawing/2014/main" id="{8DCDD0CE-1787-36F2-E2BB-05EF1143F48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688023">
            <a:off x="5157009" y="2764076"/>
            <a:ext cx="1035498" cy="1411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82" name="Picture 2081" descr="A screen shot of a white rectangular object&#10;&#10;AI-generated content may be incorrect.">
            <a:extLst>
              <a:ext uri="{FF2B5EF4-FFF2-40B4-BE49-F238E27FC236}">
                <a16:creationId xmlns:a16="http://schemas.microsoft.com/office/drawing/2014/main" id="{F8650C6C-F466-D566-A771-C6688628318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688023">
            <a:off x="3434791" y="2897253"/>
            <a:ext cx="1035498" cy="1411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Titel 1">
            <a:extLst>
              <a:ext uri="{FF2B5EF4-FFF2-40B4-BE49-F238E27FC236}">
                <a16:creationId xmlns:a16="http://schemas.microsoft.com/office/drawing/2014/main" id="{D0AC2C87-996E-3DA7-6EFD-523D01FA8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890" y="2726623"/>
            <a:ext cx="3050156" cy="3031417"/>
          </a:xfrm>
          <a:gradFill>
            <a:gsLst>
              <a:gs pos="54000">
                <a:schemeClr val="bg1">
                  <a:alpha val="62000"/>
                </a:schemeClr>
              </a:gs>
              <a:gs pos="100000">
                <a:schemeClr val="accent4">
                  <a:alpha val="30363"/>
                </a:schemeClr>
              </a:gs>
            </a:gsLst>
            <a:lin ang="2700000" scaled="1"/>
          </a:gradFill>
          <a:effectLst>
            <a:softEdge rad="97949"/>
          </a:effectLst>
        </p:spPr>
        <p:txBody>
          <a:bodyPr>
            <a:noAutofit/>
          </a:bodyPr>
          <a:lstStyle/>
          <a:p>
            <a:pPr algn="ctr"/>
            <a:r>
              <a:rPr lang="da-DK" sz="1600" dirty="0">
                <a:solidFill>
                  <a:schemeClr val="accent4"/>
                </a:solidFill>
                <a:latin typeface="Myriad Pro Light"/>
              </a:rPr>
              <a:t>Hvordan skal fremtiden </a:t>
            </a: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r>
              <a:rPr lang="da-DK" sz="1600" dirty="0">
                <a:solidFill>
                  <a:schemeClr val="accent4"/>
                </a:solidFill>
                <a:latin typeface="Myriad Pro Light"/>
              </a:rPr>
              <a:t>se ud for nye børn, der </a:t>
            </a: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r>
              <a:rPr lang="da-DK" sz="1600" dirty="0">
                <a:solidFill>
                  <a:schemeClr val="accent4"/>
                </a:solidFill>
                <a:latin typeface="Myriad Pro Light"/>
              </a:rPr>
              <a:t>snart får skærme?</a:t>
            </a: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r>
              <a:rPr lang="da-DK" sz="1600" dirty="0">
                <a:solidFill>
                  <a:schemeClr val="accent4"/>
                </a:solidFill>
                <a:latin typeface="Myriad Pro Light"/>
              </a:rPr>
              <a:t>Hvad vil vi gene have, at </a:t>
            </a: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r>
              <a:rPr lang="da-DK" sz="1600" u="sng" dirty="0">
                <a:solidFill>
                  <a:schemeClr val="accent4"/>
                </a:solidFill>
                <a:latin typeface="Myriad Pro Light"/>
              </a:rPr>
              <a:t>vores</a:t>
            </a:r>
            <a:r>
              <a:rPr lang="da-DK" sz="1600" dirty="0">
                <a:solidFill>
                  <a:schemeClr val="accent4"/>
                </a:solidFill>
                <a:latin typeface="Myriad Pro Light"/>
              </a:rPr>
              <a:t> voksne eller venner </a:t>
            </a: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r>
              <a:rPr lang="da-DK" sz="1600" dirty="0">
                <a:solidFill>
                  <a:schemeClr val="accent4"/>
                </a:solidFill>
                <a:latin typeface="Myriad Pro Light"/>
              </a:rPr>
              <a:t>gør anderledes?</a:t>
            </a: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br>
              <a:rPr lang="da-DK" sz="1600" dirty="0">
                <a:solidFill>
                  <a:schemeClr val="accent4"/>
                </a:solidFill>
                <a:latin typeface="Myriad Pro Light"/>
              </a:rPr>
            </a:br>
            <a:endParaRPr lang="da-DK" sz="1000" dirty="0">
              <a:solidFill>
                <a:schemeClr val="accent4"/>
              </a:solidFill>
              <a:latin typeface="Myriad Pro Light"/>
            </a:endParaRPr>
          </a:p>
        </p:txBody>
      </p:sp>
      <p:pic>
        <p:nvPicPr>
          <p:cNvPr id="2073" name="Picture 2072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1DEE1AEC-F9DA-4FD1-1654-D6FAF5EDB44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6646635">
            <a:off x="3416359" y="5189360"/>
            <a:ext cx="1154429" cy="1558011"/>
          </a:xfrm>
          <a:prstGeom prst="rect">
            <a:avLst/>
          </a:prstGeom>
        </p:spPr>
      </p:pic>
      <p:pic>
        <p:nvPicPr>
          <p:cNvPr id="2079" name="Picture 2078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4EE22EDF-134D-CF54-56BC-A3DA341341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6047049">
            <a:off x="3451657" y="5062634"/>
            <a:ext cx="1154429" cy="1558011"/>
          </a:xfrm>
          <a:prstGeom prst="rect">
            <a:avLst/>
          </a:prstGeom>
        </p:spPr>
      </p:pic>
      <p:pic>
        <p:nvPicPr>
          <p:cNvPr id="2071" name="Picture 2070" descr="A white rectangular object with black text&#10;&#10;AI-generated content may be incorrect.">
            <a:extLst>
              <a:ext uri="{FF2B5EF4-FFF2-40B4-BE49-F238E27FC236}">
                <a16:creationId xmlns:a16="http://schemas.microsoft.com/office/drawing/2014/main" id="{5CB4062E-759B-6E7E-E775-01ABA346328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6735916">
            <a:off x="5204648" y="5189171"/>
            <a:ext cx="1028804" cy="1462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69" name="Picture 2068" descr="A screen shot of a white rectangular object&#10;&#10;AI-generated content may be incorrect.">
            <a:extLst>
              <a:ext uri="{FF2B5EF4-FFF2-40B4-BE49-F238E27FC236}">
                <a16:creationId xmlns:a16="http://schemas.microsoft.com/office/drawing/2014/main" id="{E78F5B1D-01BD-48CD-4626-FC3AA7AAC2B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688023">
            <a:off x="5150825" y="5224060"/>
            <a:ext cx="1035498" cy="1411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83" name="Picture 2082" descr="A screen shot of a white rectangular object&#10;&#10;AI-generated content may be incorrect.">
            <a:extLst>
              <a:ext uri="{FF2B5EF4-FFF2-40B4-BE49-F238E27FC236}">
                <a16:creationId xmlns:a16="http://schemas.microsoft.com/office/drawing/2014/main" id="{2CEA16AA-4109-3B7F-2802-90E63A60898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688023">
            <a:off x="9289044" y="3205132"/>
            <a:ext cx="1056995" cy="1440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2" name="Kombinationskurve 14">
            <a:extLst>
              <a:ext uri="{FF2B5EF4-FFF2-40B4-BE49-F238E27FC236}">
                <a16:creationId xmlns:a16="http://schemas.microsoft.com/office/drawing/2014/main" id="{5AE7769E-76D5-2ED3-25D5-D4F67130B0AF}"/>
              </a:ext>
            </a:extLst>
          </p:cNvPr>
          <p:cNvSpPr/>
          <p:nvPr/>
        </p:nvSpPr>
        <p:spPr>
          <a:xfrm rot="4848601">
            <a:off x="3040343" y="2170324"/>
            <a:ext cx="1511940" cy="23443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accent4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Ç</a:t>
            </a:r>
            <a:r>
              <a:rPr lang="da-DK" dirty="0"/>
              <a:t>√</a:t>
            </a:r>
          </a:p>
        </p:txBody>
      </p:sp>
      <p:sp>
        <p:nvSpPr>
          <p:cNvPr id="53" name="Kombinationskurve 14">
            <a:extLst>
              <a:ext uri="{FF2B5EF4-FFF2-40B4-BE49-F238E27FC236}">
                <a16:creationId xmlns:a16="http://schemas.microsoft.com/office/drawing/2014/main" id="{DE1AEF2A-3011-A523-FBF9-80F2FC9BB6F6}"/>
              </a:ext>
            </a:extLst>
          </p:cNvPr>
          <p:cNvSpPr/>
          <p:nvPr/>
        </p:nvSpPr>
        <p:spPr>
          <a:xfrm rot="16556462" flipH="1">
            <a:off x="5034242" y="2105338"/>
            <a:ext cx="1495736" cy="25667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accent4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Ç</a:t>
            </a:r>
            <a:r>
              <a:rPr lang="da-DK" dirty="0"/>
              <a:t>√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EC11991-4351-C683-4AA8-80CE10754575}"/>
              </a:ext>
            </a:extLst>
          </p:cNvPr>
          <p:cNvSpPr txBox="1">
            <a:spLocks/>
          </p:cNvSpPr>
          <p:nvPr/>
        </p:nvSpPr>
        <p:spPr>
          <a:xfrm>
            <a:off x="1259675" y="2924682"/>
            <a:ext cx="1746644" cy="4287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Problem </a:t>
            </a: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fra vores emne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a-DK" sz="1600" b="1" i="1" dirty="0">
              <a:solidFill>
                <a:schemeClr val="accent6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da-DK" sz="1600" b="1" i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Problem </a:t>
            </a: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fra vores emne</a:t>
            </a:r>
          </a:p>
          <a:p>
            <a:pPr marL="0" indent="0" algn="ctr">
              <a:buNone/>
            </a:pPr>
            <a:endParaRPr lang="da-DK" sz="1600" b="1" i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Problem </a:t>
            </a:r>
          </a:p>
          <a:p>
            <a:pPr marL="0" indent="0" algn="ctr">
              <a:buNone/>
            </a:pPr>
            <a:r>
              <a:rPr lang="da-DK" sz="1600" b="1" i="1" dirty="0">
                <a:solidFill>
                  <a:schemeClr val="accent6"/>
                </a:solidFill>
              </a:rPr>
              <a:t>fra vores emne</a:t>
            </a:r>
          </a:p>
          <a:p>
            <a:pPr marL="0" indent="0" algn="ctr">
              <a:buNone/>
            </a:pPr>
            <a:endParaRPr lang="da-DK" sz="1600" b="1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4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551B2B-08A3-A07E-0200-9C4A7205E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CECAD7-CB38-5B70-0C7D-D1CF44877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72" y="3543049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dirty="0">
                <a:latin typeface="Myriad Pro Light"/>
              </a:rPr>
              <a:t>Step 3: </a:t>
            </a:r>
            <a:r>
              <a:rPr lang="da-DK" dirty="0">
                <a:solidFill>
                  <a:schemeClr val="accent4"/>
                </a:solidFill>
                <a:latin typeface="Myriad Pro Light"/>
              </a:rPr>
              <a:t>Klassens anbefalinger </a:t>
            </a:r>
            <a:br>
              <a:rPr lang="da-DK" dirty="0">
                <a:solidFill>
                  <a:schemeClr val="accent4"/>
                </a:solidFill>
                <a:latin typeface="Myriad Pro Light"/>
              </a:rPr>
            </a:br>
            <a:br>
              <a:rPr lang="da-DK" dirty="0">
                <a:solidFill>
                  <a:schemeClr val="accent4"/>
                </a:solidFill>
                <a:latin typeface="Myriad Pro Light"/>
              </a:rPr>
            </a:br>
            <a:r>
              <a:rPr lang="da-DK" sz="4400" dirty="0">
                <a:latin typeface="Myriad Pro Light"/>
              </a:rPr>
              <a:t>Sendes til jeres voksne og dem der bestemmer</a:t>
            </a:r>
            <a:br>
              <a:rPr lang="da-DK" sz="4400" dirty="0">
                <a:solidFill>
                  <a:schemeClr val="accent4"/>
                </a:solidFill>
                <a:latin typeface="Myriad Pro Light"/>
              </a:rPr>
            </a:br>
            <a:br>
              <a:rPr lang="da-DK" dirty="0">
                <a:solidFill>
                  <a:schemeClr val="accent4"/>
                </a:solidFill>
                <a:latin typeface="Myriad Pro Light"/>
              </a:rPr>
            </a:br>
            <a:endParaRPr lang="da-DK" dirty="0">
              <a:latin typeface="Myriad Pro Light"/>
            </a:endParaRPr>
          </a:p>
        </p:txBody>
      </p:sp>
      <p:pic>
        <p:nvPicPr>
          <p:cNvPr id="5124" name="Picture 4" descr="Meta logo PNG transparent image download, size: 3000x2250px">
            <a:extLst>
              <a:ext uri="{FF2B5EF4-FFF2-40B4-BE49-F238E27FC236}">
                <a16:creationId xmlns:a16="http://schemas.microsoft.com/office/drawing/2014/main" id="{570F6A7F-68FB-2843-876F-886E20690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203" y="4729191"/>
            <a:ext cx="1915690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oogle Logo, symbol, meaning, history, PNG, brand">
            <a:extLst>
              <a:ext uri="{FF2B5EF4-FFF2-40B4-BE49-F238E27FC236}">
                <a16:creationId xmlns:a16="http://schemas.microsoft.com/office/drawing/2014/main" id="{88A333C0-ADF0-1494-C999-D27C6D746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36" y="4913180"/>
            <a:ext cx="2351314" cy="132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Skole og Forældre">
            <a:extLst>
              <a:ext uri="{FF2B5EF4-FFF2-40B4-BE49-F238E27FC236}">
                <a16:creationId xmlns:a16="http://schemas.microsoft.com/office/drawing/2014/main" id="{02A6BBCD-798C-341C-A9BE-DC8E0F075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605" y="4685921"/>
            <a:ext cx="3316252" cy="129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Snapchat Logo, symbol, meaning, history, PNG, brand">
            <a:extLst>
              <a:ext uri="{FF2B5EF4-FFF2-40B4-BE49-F238E27FC236}">
                <a16:creationId xmlns:a16="http://schemas.microsoft.com/office/drawing/2014/main" id="{84B6BD42-5B4C-1F8A-0E94-6206A06D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83" y="4729191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Pressekontakt - FOLA - Forældrenes Landsorganisation">
            <a:extLst>
              <a:ext uri="{FF2B5EF4-FFF2-40B4-BE49-F238E27FC236}">
                <a16:creationId xmlns:a16="http://schemas.microsoft.com/office/drawing/2014/main" id="{417651BB-3AD2-EE9C-16B9-FF629B7F6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117" y="4536661"/>
            <a:ext cx="1673225" cy="158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35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BF042-92E2-6C95-87E3-66AB473BF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BBEDB0-A64B-844E-0591-75E6E7E5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8" y="3619760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dirty="0">
                <a:latin typeface="Myriad Pro Light"/>
              </a:rPr>
              <a:t>Fremtiden er både </a:t>
            </a:r>
            <a:r>
              <a:rPr lang="da-DK" dirty="0">
                <a:solidFill>
                  <a:schemeClr val="accent4"/>
                </a:solidFill>
                <a:latin typeface="Myriad Pro Light"/>
              </a:rPr>
              <a:t>i morgen og om to år</a:t>
            </a:r>
            <a:br>
              <a:rPr lang="da-DK" dirty="0">
                <a:solidFill>
                  <a:schemeClr val="accent4"/>
                </a:solidFill>
                <a:latin typeface="Myriad Pro Light"/>
              </a:rPr>
            </a:br>
            <a:br>
              <a:rPr lang="da-DK" dirty="0">
                <a:latin typeface="Myriad Pro Light"/>
              </a:rPr>
            </a:br>
            <a:r>
              <a:rPr lang="da-DK" dirty="0">
                <a:latin typeface="Myriad Pro Light"/>
              </a:rPr>
              <a:t>Tænk på </a:t>
            </a:r>
            <a:r>
              <a:rPr lang="da-DK" dirty="0">
                <a:solidFill>
                  <a:schemeClr val="accent4"/>
                </a:solidFill>
                <a:latin typeface="Myriad Pro Light"/>
              </a:rPr>
              <a:t>jer selv</a:t>
            </a:r>
            <a:r>
              <a:rPr lang="da-DK" dirty="0">
                <a:latin typeface="Myriad Pro Light"/>
              </a:rPr>
              <a:t>, og på små</a:t>
            </a:r>
            <a:r>
              <a:rPr lang="da-DK" dirty="0">
                <a:solidFill>
                  <a:schemeClr val="accent4"/>
                </a:solidFill>
                <a:latin typeface="Myriad Pro Light"/>
              </a:rPr>
              <a:t> børn</a:t>
            </a:r>
            <a:r>
              <a:rPr lang="da-DK" dirty="0">
                <a:latin typeface="Myriad Pro Light"/>
              </a:rPr>
              <a:t> der snart får telefoner og computere</a:t>
            </a:r>
          </a:p>
        </p:txBody>
      </p:sp>
    </p:spTree>
    <p:extLst>
      <p:ext uri="{BB962C8B-B14F-4D97-AF65-F5344CB8AC3E}">
        <p14:creationId xmlns:p14="http://schemas.microsoft.com/office/powerpoint/2010/main" val="980153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60C0A-66C8-91E5-1A91-05CEA3BC1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C1FBB87-9807-932B-7535-F6D4E5E48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87" y="483130"/>
            <a:ext cx="4931611" cy="715955"/>
          </a:xfrm>
        </p:spPr>
        <p:txBody>
          <a:bodyPr>
            <a:noAutofit/>
          </a:bodyPr>
          <a:lstStyle/>
          <a:p>
            <a:r>
              <a:rPr lang="da-DK" sz="2500" dirty="0">
                <a:solidFill>
                  <a:schemeClr val="accent4"/>
                </a:solidFill>
                <a:latin typeface="Myriad Pro Light"/>
              </a:rPr>
              <a:t>Hvad anbefaler vi at andre </a:t>
            </a:r>
            <a:r>
              <a:rPr lang="da-DK" sz="2500" dirty="0">
                <a:latin typeface="Myriad Pro Light"/>
              </a:rPr>
              <a:t>børn og unge</a:t>
            </a:r>
            <a:r>
              <a:rPr lang="da-DK" sz="2500" dirty="0">
                <a:solidFill>
                  <a:schemeClr val="accent4"/>
                </a:solidFill>
                <a:latin typeface="Myriad Pro Light"/>
              </a:rPr>
              <a:t> gør, for at fremtiden online bliver bedre?</a:t>
            </a: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F7C3E0F9-7E05-8EF4-F871-41E0EB490723}"/>
              </a:ext>
            </a:extLst>
          </p:cNvPr>
          <p:cNvSpPr txBox="1">
            <a:spLocks/>
          </p:cNvSpPr>
          <p:nvPr/>
        </p:nvSpPr>
        <p:spPr>
          <a:xfrm>
            <a:off x="6613694" y="231125"/>
            <a:ext cx="4725565" cy="10803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2500" dirty="0">
                <a:solidFill>
                  <a:schemeClr val="accent4"/>
                </a:solidFill>
                <a:latin typeface="Myriad Pro Light"/>
              </a:rPr>
              <a:t>Hvad anbefaler vi at </a:t>
            </a:r>
            <a:r>
              <a:rPr lang="da-DK" sz="2500" dirty="0">
                <a:latin typeface="Myriad Pro Light"/>
              </a:rPr>
              <a:t>voksne og med magt fjernt</a:t>
            </a:r>
            <a:r>
              <a:rPr lang="da-DK" sz="2500" dirty="0">
                <a:solidFill>
                  <a:srgbClr val="2F284E"/>
                </a:solidFill>
                <a:latin typeface="Myriad Pro Light"/>
              </a:rPr>
              <a:t> fra OS</a:t>
            </a:r>
            <a:r>
              <a:rPr lang="da-DK" sz="2500" dirty="0">
                <a:solidFill>
                  <a:schemeClr val="accent4"/>
                </a:solidFill>
                <a:latin typeface="Myriad Pro Light"/>
              </a:rPr>
              <a:t> gør, for </a:t>
            </a:r>
          </a:p>
          <a:p>
            <a:r>
              <a:rPr lang="da-DK" sz="2500" dirty="0">
                <a:solidFill>
                  <a:schemeClr val="accent4"/>
                </a:solidFill>
                <a:latin typeface="Myriad Pro Light"/>
              </a:rPr>
              <a:t>at fremtiden online bliver bedre?</a:t>
            </a:r>
            <a:endParaRPr lang="da-DK" sz="2500" b="0" dirty="0">
              <a:solidFill>
                <a:schemeClr val="accent4"/>
              </a:solidFill>
              <a:latin typeface="Myriad Pro Light"/>
            </a:endParaRPr>
          </a:p>
        </p:txBody>
      </p:sp>
      <p:pic>
        <p:nvPicPr>
          <p:cNvPr id="13" name="Billede 12" descr="Et billede, der indeholder tekst, skærmbillede, logo, Grafik&#10;&#10;AI-genereret indhold kan være ukorrekt.">
            <a:extLst>
              <a:ext uri="{FF2B5EF4-FFF2-40B4-BE49-F238E27FC236}">
                <a16:creationId xmlns:a16="http://schemas.microsoft.com/office/drawing/2014/main" id="{A7F3354E-E2BD-DFB8-ACCC-C7B99A6354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331"/>
          <a:stretch>
            <a:fillRect/>
          </a:stretch>
        </p:blipFill>
        <p:spPr>
          <a:xfrm>
            <a:off x="429040" y="2878087"/>
            <a:ext cx="11333921" cy="3979913"/>
          </a:xfrm>
          <a:prstGeom prst="rect">
            <a:avLst/>
          </a:prstGeom>
        </p:spPr>
      </p:pic>
      <p:sp>
        <p:nvSpPr>
          <p:cNvPr id="14" name="Afrundet rektangel 3">
            <a:extLst>
              <a:ext uri="{FF2B5EF4-FFF2-40B4-BE49-F238E27FC236}">
                <a16:creationId xmlns:a16="http://schemas.microsoft.com/office/drawing/2014/main" id="{178CB6AD-B5A6-0C99-1339-37E596A0967E}"/>
              </a:ext>
            </a:extLst>
          </p:cNvPr>
          <p:cNvSpPr/>
          <p:nvPr/>
        </p:nvSpPr>
        <p:spPr>
          <a:xfrm>
            <a:off x="848088" y="1382076"/>
            <a:ext cx="4725564" cy="4851207"/>
          </a:xfrm>
          <a:custGeom>
            <a:avLst/>
            <a:gdLst>
              <a:gd name="connsiteX0" fmla="*/ 0 w 4725564"/>
              <a:gd name="connsiteY0" fmla="*/ 165201 h 4467298"/>
              <a:gd name="connsiteX1" fmla="*/ 165201 w 4725564"/>
              <a:gd name="connsiteY1" fmla="*/ 0 h 4467298"/>
              <a:gd name="connsiteX2" fmla="*/ 4560363 w 4725564"/>
              <a:gd name="connsiteY2" fmla="*/ 0 h 4467298"/>
              <a:gd name="connsiteX3" fmla="*/ 4725564 w 4725564"/>
              <a:gd name="connsiteY3" fmla="*/ 165201 h 4467298"/>
              <a:gd name="connsiteX4" fmla="*/ 4725564 w 4725564"/>
              <a:gd name="connsiteY4" fmla="*/ 4302097 h 4467298"/>
              <a:gd name="connsiteX5" fmla="*/ 4560363 w 4725564"/>
              <a:gd name="connsiteY5" fmla="*/ 4467298 h 4467298"/>
              <a:gd name="connsiteX6" fmla="*/ 165201 w 4725564"/>
              <a:gd name="connsiteY6" fmla="*/ 4467298 h 4467298"/>
              <a:gd name="connsiteX7" fmla="*/ 0 w 4725564"/>
              <a:gd name="connsiteY7" fmla="*/ 4302097 h 4467298"/>
              <a:gd name="connsiteX8" fmla="*/ 0 w 4725564"/>
              <a:gd name="connsiteY8" fmla="*/ 165201 h 4467298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529326 w 4725564"/>
              <a:gd name="connsiteY6" fmla="*/ 4467299 h 4467299"/>
              <a:gd name="connsiteX7" fmla="*/ 165201 w 4725564"/>
              <a:gd name="connsiteY7" fmla="*/ 4467298 h 4467299"/>
              <a:gd name="connsiteX8" fmla="*/ 0 w 4725564"/>
              <a:gd name="connsiteY8" fmla="*/ 4302097 h 4467299"/>
              <a:gd name="connsiteX9" fmla="*/ 0 w 4725564"/>
              <a:gd name="connsiteY9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759671 w 4725564"/>
              <a:gd name="connsiteY6" fmla="*/ 4467299 h 4467299"/>
              <a:gd name="connsiteX7" fmla="*/ 529326 w 4725564"/>
              <a:gd name="connsiteY7" fmla="*/ 4467299 h 4467299"/>
              <a:gd name="connsiteX8" fmla="*/ 165201 w 4725564"/>
              <a:gd name="connsiteY8" fmla="*/ 4467298 h 4467299"/>
              <a:gd name="connsiteX9" fmla="*/ 0 w 4725564"/>
              <a:gd name="connsiteY9" fmla="*/ 4302097 h 4467299"/>
              <a:gd name="connsiteX10" fmla="*/ 0 w 4725564"/>
              <a:gd name="connsiteY10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1010957 w 4725564"/>
              <a:gd name="connsiteY6" fmla="*/ 4467299 h 4467299"/>
              <a:gd name="connsiteX7" fmla="*/ 759671 w 4725564"/>
              <a:gd name="connsiteY7" fmla="*/ 4467299 h 4467299"/>
              <a:gd name="connsiteX8" fmla="*/ 529326 w 4725564"/>
              <a:gd name="connsiteY8" fmla="*/ 4467299 h 4467299"/>
              <a:gd name="connsiteX9" fmla="*/ 165201 w 4725564"/>
              <a:gd name="connsiteY9" fmla="*/ 4467298 h 4467299"/>
              <a:gd name="connsiteX10" fmla="*/ 0 w 4725564"/>
              <a:gd name="connsiteY10" fmla="*/ 4302097 h 4467299"/>
              <a:gd name="connsiteX11" fmla="*/ 0 w 4725564"/>
              <a:gd name="connsiteY11" fmla="*/ 165201 h 4467299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010957 w 4725564"/>
              <a:gd name="connsiteY6" fmla="*/ 446729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122639 w 4725564"/>
              <a:gd name="connsiteY6" fmla="*/ 447427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5564" h="4851207">
                <a:moveTo>
                  <a:pt x="0" y="165201"/>
                </a:moveTo>
                <a:cubicBezTo>
                  <a:pt x="0" y="73963"/>
                  <a:pt x="73963" y="0"/>
                  <a:pt x="165201" y="0"/>
                </a:cubicBezTo>
                <a:lnTo>
                  <a:pt x="4560363" y="0"/>
                </a:lnTo>
                <a:cubicBezTo>
                  <a:pt x="4651601" y="0"/>
                  <a:pt x="4725564" y="73963"/>
                  <a:pt x="4725564" y="165201"/>
                </a:cubicBezTo>
                <a:lnTo>
                  <a:pt x="4725564" y="4302097"/>
                </a:lnTo>
                <a:cubicBezTo>
                  <a:pt x="4725564" y="4393335"/>
                  <a:pt x="4651601" y="4467298"/>
                  <a:pt x="4560363" y="4467298"/>
                </a:cubicBezTo>
                <a:lnTo>
                  <a:pt x="1122639" y="4474279"/>
                </a:lnTo>
                <a:lnTo>
                  <a:pt x="1192441" y="4851207"/>
                </a:lnTo>
                <a:lnTo>
                  <a:pt x="529326" y="4467299"/>
                </a:lnTo>
                <a:lnTo>
                  <a:pt x="165201" y="4467298"/>
                </a:lnTo>
                <a:cubicBezTo>
                  <a:pt x="73963" y="4467298"/>
                  <a:pt x="0" y="4393335"/>
                  <a:pt x="0" y="4302097"/>
                </a:cubicBezTo>
                <a:lnTo>
                  <a:pt x="0" y="165201"/>
                </a:lnTo>
                <a:close/>
              </a:path>
            </a:pathLst>
          </a:custGeom>
          <a:solidFill>
            <a:schemeClr val="bg1">
              <a:alpha val="91000"/>
            </a:schemeClr>
          </a:solidFill>
          <a:ln w="12700">
            <a:solidFill>
              <a:schemeClr val="tx1"/>
            </a:solidFill>
          </a:ln>
          <a:effectLst>
            <a:innerShdw blurRad="310787" dist="197299" dir="13500000">
              <a:prstClr val="black">
                <a:alpha val="11579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1" name="Afrundet rektangel 10">
            <a:extLst>
              <a:ext uri="{FF2B5EF4-FFF2-40B4-BE49-F238E27FC236}">
                <a16:creationId xmlns:a16="http://schemas.microsoft.com/office/drawing/2014/main" id="{54D9A384-999D-E47E-4437-911ECE525AAC}"/>
              </a:ext>
            </a:extLst>
          </p:cNvPr>
          <p:cNvSpPr/>
          <p:nvPr/>
        </p:nvSpPr>
        <p:spPr>
          <a:xfrm>
            <a:off x="9465087" y="6304822"/>
            <a:ext cx="1874172" cy="411829"/>
          </a:xfrm>
          <a:prstGeom prst="roundRect">
            <a:avLst>
              <a:gd name="adj" fmla="val 26127"/>
            </a:avLst>
          </a:prstGeom>
          <a:solidFill>
            <a:schemeClr val="accent4"/>
          </a:solidFill>
          <a:ln>
            <a:noFill/>
          </a:ln>
          <a:effectLst>
            <a:outerShdw blurRad="153714" dist="38100" dir="2700000" sx="103000" sy="10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latin typeface="Myriad Pro" panose="020B0503030403020204" pitchFamily="34" charset="0"/>
              </a:rPr>
              <a:t>Gem og send</a:t>
            </a:r>
          </a:p>
        </p:txBody>
      </p:sp>
      <p:sp>
        <p:nvSpPr>
          <p:cNvPr id="2" name="Afrundet rektangel 3">
            <a:extLst>
              <a:ext uri="{FF2B5EF4-FFF2-40B4-BE49-F238E27FC236}">
                <a16:creationId xmlns:a16="http://schemas.microsoft.com/office/drawing/2014/main" id="{7CDE26FD-4D68-8428-1394-12ED81B5BCA9}"/>
              </a:ext>
            </a:extLst>
          </p:cNvPr>
          <p:cNvSpPr/>
          <p:nvPr/>
        </p:nvSpPr>
        <p:spPr>
          <a:xfrm>
            <a:off x="6613695" y="1382076"/>
            <a:ext cx="4725564" cy="4865168"/>
          </a:xfrm>
          <a:custGeom>
            <a:avLst/>
            <a:gdLst>
              <a:gd name="connsiteX0" fmla="*/ 0 w 4725564"/>
              <a:gd name="connsiteY0" fmla="*/ 165201 h 4467298"/>
              <a:gd name="connsiteX1" fmla="*/ 165201 w 4725564"/>
              <a:gd name="connsiteY1" fmla="*/ 0 h 4467298"/>
              <a:gd name="connsiteX2" fmla="*/ 4560363 w 4725564"/>
              <a:gd name="connsiteY2" fmla="*/ 0 h 4467298"/>
              <a:gd name="connsiteX3" fmla="*/ 4725564 w 4725564"/>
              <a:gd name="connsiteY3" fmla="*/ 165201 h 4467298"/>
              <a:gd name="connsiteX4" fmla="*/ 4725564 w 4725564"/>
              <a:gd name="connsiteY4" fmla="*/ 4302097 h 4467298"/>
              <a:gd name="connsiteX5" fmla="*/ 4560363 w 4725564"/>
              <a:gd name="connsiteY5" fmla="*/ 4467298 h 4467298"/>
              <a:gd name="connsiteX6" fmla="*/ 165201 w 4725564"/>
              <a:gd name="connsiteY6" fmla="*/ 4467298 h 4467298"/>
              <a:gd name="connsiteX7" fmla="*/ 0 w 4725564"/>
              <a:gd name="connsiteY7" fmla="*/ 4302097 h 4467298"/>
              <a:gd name="connsiteX8" fmla="*/ 0 w 4725564"/>
              <a:gd name="connsiteY8" fmla="*/ 165201 h 4467298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529326 w 4725564"/>
              <a:gd name="connsiteY6" fmla="*/ 4467299 h 4467299"/>
              <a:gd name="connsiteX7" fmla="*/ 165201 w 4725564"/>
              <a:gd name="connsiteY7" fmla="*/ 4467298 h 4467299"/>
              <a:gd name="connsiteX8" fmla="*/ 0 w 4725564"/>
              <a:gd name="connsiteY8" fmla="*/ 4302097 h 4467299"/>
              <a:gd name="connsiteX9" fmla="*/ 0 w 4725564"/>
              <a:gd name="connsiteY9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759671 w 4725564"/>
              <a:gd name="connsiteY6" fmla="*/ 4467299 h 4467299"/>
              <a:gd name="connsiteX7" fmla="*/ 529326 w 4725564"/>
              <a:gd name="connsiteY7" fmla="*/ 4467299 h 4467299"/>
              <a:gd name="connsiteX8" fmla="*/ 165201 w 4725564"/>
              <a:gd name="connsiteY8" fmla="*/ 4467298 h 4467299"/>
              <a:gd name="connsiteX9" fmla="*/ 0 w 4725564"/>
              <a:gd name="connsiteY9" fmla="*/ 4302097 h 4467299"/>
              <a:gd name="connsiteX10" fmla="*/ 0 w 4725564"/>
              <a:gd name="connsiteY10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1010957 w 4725564"/>
              <a:gd name="connsiteY6" fmla="*/ 4467299 h 4467299"/>
              <a:gd name="connsiteX7" fmla="*/ 759671 w 4725564"/>
              <a:gd name="connsiteY7" fmla="*/ 4467299 h 4467299"/>
              <a:gd name="connsiteX8" fmla="*/ 529326 w 4725564"/>
              <a:gd name="connsiteY8" fmla="*/ 4467299 h 4467299"/>
              <a:gd name="connsiteX9" fmla="*/ 165201 w 4725564"/>
              <a:gd name="connsiteY9" fmla="*/ 4467298 h 4467299"/>
              <a:gd name="connsiteX10" fmla="*/ 0 w 4725564"/>
              <a:gd name="connsiteY10" fmla="*/ 4302097 h 4467299"/>
              <a:gd name="connsiteX11" fmla="*/ 0 w 4725564"/>
              <a:gd name="connsiteY11" fmla="*/ 165201 h 4467299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010957 w 4725564"/>
              <a:gd name="connsiteY6" fmla="*/ 446729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122639 w 4725564"/>
              <a:gd name="connsiteY6" fmla="*/ 447427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3907720 w 4725564"/>
              <a:gd name="connsiteY6" fmla="*/ 445333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44227"/>
              <a:gd name="connsiteX1" fmla="*/ 165201 w 4725564"/>
              <a:gd name="connsiteY1" fmla="*/ 0 h 4844227"/>
              <a:gd name="connsiteX2" fmla="*/ 4560363 w 4725564"/>
              <a:gd name="connsiteY2" fmla="*/ 0 h 4844227"/>
              <a:gd name="connsiteX3" fmla="*/ 4725564 w 4725564"/>
              <a:gd name="connsiteY3" fmla="*/ 165201 h 4844227"/>
              <a:gd name="connsiteX4" fmla="*/ 4725564 w 4725564"/>
              <a:gd name="connsiteY4" fmla="*/ 4302097 h 4844227"/>
              <a:gd name="connsiteX5" fmla="*/ 4560363 w 4725564"/>
              <a:gd name="connsiteY5" fmla="*/ 4467298 h 4844227"/>
              <a:gd name="connsiteX6" fmla="*/ 3907720 w 4725564"/>
              <a:gd name="connsiteY6" fmla="*/ 4453339 h 4844227"/>
              <a:gd name="connsiteX7" fmla="*/ 4047323 w 4725564"/>
              <a:gd name="connsiteY7" fmla="*/ 4844227 h 4844227"/>
              <a:gd name="connsiteX8" fmla="*/ 529326 w 4725564"/>
              <a:gd name="connsiteY8" fmla="*/ 4467299 h 4844227"/>
              <a:gd name="connsiteX9" fmla="*/ 165201 w 4725564"/>
              <a:gd name="connsiteY9" fmla="*/ 4467298 h 4844227"/>
              <a:gd name="connsiteX10" fmla="*/ 0 w 4725564"/>
              <a:gd name="connsiteY10" fmla="*/ 4302097 h 4844227"/>
              <a:gd name="connsiteX11" fmla="*/ 0 w 4725564"/>
              <a:gd name="connsiteY11" fmla="*/ 165201 h 4844227"/>
              <a:gd name="connsiteX0" fmla="*/ 0 w 4725564"/>
              <a:gd name="connsiteY0" fmla="*/ 165201 h 4844227"/>
              <a:gd name="connsiteX1" fmla="*/ 165201 w 4725564"/>
              <a:gd name="connsiteY1" fmla="*/ 0 h 4844227"/>
              <a:gd name="connsiteX2" fmla="*/ 4560363 w 4725564"/>
              <a:gd name="connsiteY2" fmla="*/ 0 h 4844227"/>
              <a:gd name="connsiteX3" fmla="*/ 4725564 w 4725564"/>
              <a:gd name="connsiteY3" fmla="*/ 165201 h 4844227"/>
              <a:gd name="connsiteX4" fmla="*/ 4725564 w 4725564"/>
              <a:gd name="connsiteY4" fmla="*/ 4302097 h 4844227"/>
              <a:gd name="connsiteX5" fmla="*/ 4560363 w 4725564"/>
              <a:gd name="connsiteY5" fmla="*/ 4467298 h 4844227"/>
              <a:gd name="connsiteX6" fmla="*/ 3907720 w 4725564"/>
              <a:gd name="connsiteY6" fmla="*/ 4453339 h 4844227"/>
              <a:gd name="connsiteX7" fmla="*/ 4047323 w 4725564"/>
              <a:gd name="connsiteY7" fmla="*/ 4844227 h 4844227"/>
              <a:gd name="connsiteX8" fmla="*/ 3426089 w 4725564"/>
              <a:gd name="connsiteY8" fmla="*/ 4474279 h 4844227"/>
              <a:gd name="connsiteX9" fmla="*/ 165201 w 4725564"/>
              <a:gd name="connsiteY9" fmla="*/ 4467298 h 4844227"/>
              <a:gd name="connsiteX10" fmla="*/ 0 w 4725564"/>
              <a:gd name="connsiteY10" fmla="*/ 4302097 h 4844227"/>
              <a:gd name="connsiteX11" fmla="*/ 0 w 4725564"/>
              <a:gd name="connsiteY11" fmla="*/ 165201 h 4844227"/>
              <a:gd name="connsiteX0" fmla="*/ 0 w 4725564"/>
              <a:gd name="connsiteY0" fmla="*/ 165201 h 4900068"/>
              <a:gd name="connsiteX1" fmla="*/ 165201 w 4725564"/>
              <a:gd name="connsiteY1" fmla="*/ 0 h 4900068"/>
              <a:gd name="connsiteX2" fmla="*/ 4560363 w 4725564"/>
              <a:gd name="connsiteY2" fmla="*/ 0 h 4900068"/>
              <a:gd name="connsiteX3" fmla="*/ 4725564 w 4725564"/>
              <a:gd name="connsiteY3" fmla="*/ 165201 h 4900068"/>
              <a:gd name="connsiteX4" fmla="*/ 4725564 w 4725564"/>
              <a:gd name="connsiteY4" fmla="*/ 4302097 h 4900068"/>
              <a:gd name="connsiteX5" fmla="*/ 4560363 w 4725564"/>
              <a:gd name="connsiteY5" fmla="*/ 4467298 h 4900068"/>
              <a:gd name="connsiteX6" fmla="*/ 3907720 w 4725564"/>
              <a:gd name="connsiteY6" fmla="*/ 4453339 h 4900068"/>
              <a:gd name="connsiteX7" fmla="*/ 4005442 w 4725564"/>
              <a:gd name="connsiteY7" fmla="*/ 4900068 h 4900068"/>
              <a:gd name="connsiteX8" fmla="*/ 3426089 w 4725564"/>
              <a:gd name="connsiteY8" fmla="*/ 4474279 h 4900068"/>
              <a:gd name="connsiteX9" fmla="*/ 165201 w 4725564"/>
              <a:gd name="connsiteY9" fmla="*/ 4467298 h 4900068"/>
              <a:gd name="connsiteX10" fmla="*/ 0 w 4725564"/>
              <a:gd name="connsiteY10" fmla="*/ 4302097 h 4900068"/>
              <a:gd name="connsiteX11" fmla="*/ 0 w 4725564"/>
              <a:gd name="connsiteY11" fmla="*/ 165201 h 4900068"/>
              <a:gd name="connsiteX0" fmla="*/ 0 w 4725564"/>
              <a:gd name="connsiteY0" fmla="*/ 165201 h 4865168"/>
              <a:gd name="connsiteX1" fmla="*/ 165201 w 4725564"/>
              <a:gd name="connsiteY1" fmla="*/ 0 h 4865168"/>
              <a:gd name="connsiteX2" fmla="*/ 4560363 w 4725564"/>
              <a:gd name="connsiteY2" fmla="*/ 0 h 4865168"/>
              <a:gd name="connsiteX3" fmla="*/ 4725564 w 4725564"/>
              <a:gd name="connsiteY3" fmla="*/ 165201 h 4865168"/>
              <a:gd name="connsiteX4" fmla="*/ 4725564 w 4725564"/>
              <a:gd name="connsiteY4" fmla="*/ 4302097 h 4865168"/>
              <a:gd name="connsiteX5" fmla="*/ 4560363 w 4725564"/>
              <a:gd name="connsiteY5" fmla="*/ 4467298 h 4865168"/>
              <a:gd name="connsiteX6" fmla="*/ 3907720 w 4725564"/>
              <a:gd name="connsiteY6" fmla="*/ 4453339 h 4865168"/>
              <a:gd name="connsiteX7" fmla="*/ 4082224 w 4725564"/>
              <a:gd name="connsiteY7" fmla="*/ 4865168 h 4865168"/>
              <a:gd name="connsiteX8" fmla="*/ 3426089 w 4725564"/>
              <a:gd name="connsiteY8" fmla="*/ 4474279 h 4865168"/>
              <a:gd name="connsiteX9" fmla="*/ 165201 w 4725564"/>
              <a:gd name="connsiteY9" fmla="*/ 4467298 h 4865168"/>
              <a:gd name="connsiteX10" fmla="*/ 0 w 4725564"/>
              <a:gd name="connsiteY10" fmla="*/ 4302097 h 4865168"/>
              <a:gd name="connsiteX11" fmla="*/ 0 w 4725564"/>
              <a:gd name="connsiteY11" fmla="*/ 165201 h 4865168"/>
              <a:gd name="connsiteX0" fmla="*/ 0 w 4725564"/>
              <a:gd name="connsiteY0" fmla="*/ 165201 h 4865168"/>
              <a:gd name="connsiteX1" fmla="*/ 165201 w 4725564"/>
              <a:gd name="connsiteY1" fmla="*/ 0 h 4865168"/>
              <a:gd name="connsiteX2" fmla="*/ 4560363 w 4725564"/>
              <a:gd name="connsiteY2" fmla="*/ 0 h 4865168"/>
              <a:gd name="connsiteX3" fmla="*/ 4725564 w 4725564"/>
              <a:gd name="connsiteY3" fmla="*/ 165201 h 4865168"/>
              <a:gd name="connsiteX4" fmla="*/ 4725564 w 4725564"/>
              <a:gd name="connsiteY4" fmla="*/ 4302097 h 4865168"/>
              <a:gd name="connsiteX5" fmla="*/ 4560363 w 4725564"/>
              <a:gd name="connsiteY5" fmla="*/ 4467298 h 4865168"/>
              <a:gd name="connsiteX6" fmla="*/ 4026382 w 4725564"/>
              <a:gd name="connsiteY6" fmla="*/ 4481260 h 4865168"/>
              <a:gd name="connsiteX7" fmla="*/ 4082224 w 4725564"/>
              <a:gd name="connsiteY7" fmla="*/ 4865168 h 4865168"/>
              <a:gd name="connsiteX8" fmla="*/ 3426089 w 4725564"/>
              <a:gd name="connsiteY8" fmla="*/ 4474279 h 4865168"/>
              <a:gd name="connsiteX9" fmla="*/ 165201 w 4725564"/>
              <a:gd name="connsiteY9" fmla="*/ 4467298 h 4865168"/>
              <a:gd name="connsiteX10" fmla="*/ 0 w 4725564"/>
              <a:gd name="connsiteY10" fmla="*/ 4302097 h 4865168"/>
              <a:gd name="connsiteX11" fmla="*/ 0 w 4725564"/>
              <a:gd name="connsiteY11" fmla="*/ 165201 h 486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5564" h="4865168">
                <a:moveTo>
                  <a:pt x="0" y="165201"/>
                </a:moveTo>
                <a:cubicBezTo>
                  <a:pt x="0" y="73963"/>
                  <a:pt x="73963" y="0"/>
                  <a:pt x="165201" y="0"/>
                </a:cubicBezTo>
                <a:lnTo>
                  <a:pt x="4560363" y="0"/>
                </a:lnTo>
                <a:cubicBezTo>
                  <a:pt x="4651601" y="0"/>
                  <a:pt x="4725564" y="73963"/>
                  <a:pt x="4725564" y="165201"/>
                </a:cubicBezTo>
                <a:lnTo>
                  <a:pt x="4725564" y="4302097"/>
                </a:lnTo>
                <a:cubicBezTo>
                  <a:pt x="4725564" y="4393335"/>
                  <a:pt x="4651601" y="4467298"/>
                  <a:pt x="4560363" y="4467298"/>
                </a:cubicBezTo>
                <a:lnTo>
                  <a:pt x="4026382" y="4481260"/>
                </a:lnTo>
                <a:lnTo>
                  <a:pt x="4082224" y="4865168"/>
                </a:lnTo>
                <a:lnTo>
                  <a:pt x="3426089" y="4474279"/>
                </a:lnTo>
                <a:lnTo>
                  <a:pt x="165201" y="4467298"/>
                </a:lnTo>
                <a:cubicBezTo>
                  <a:pt x="73963" y="4467298"/>
                  <a:pt x="0" y="4393335"/>
                  <a:pt x="0" y="4302097"/>
                </a:cubicBezTo>
                <a:lnTo>
                  <a:pt x="0" y="165201"/>
                </a:lnTo>
                <a:close/>
              </a:path>
            </a:pathLst>
          </a:custGeom>
          <a:solidFill>
            <a:schemeClr val="bg1">
              <a:alpha val="91000"/>
            </a:schemeClr>
          </a:solidFill>
          <a:ln w="12700">
            <a:solidFill>
              <a:schemeClr val="tx1"/>
            </a:solidFill>
          </a:ln>
          <a:effectLst>
            <a:innerShdw blurRad="310787" dist="197299" dir="13500000">
              <a:prstClr val="black">
                <a:alpha val="11579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233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10041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C1D164-05C8-40CB-7374-AEF8EA517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tekst, skærmbillede, grafisk design, Grafik&#10;&#10;AI-genereret indhold kan være ukorrekt.">
            <a:extLst>
              <a:ext uri="{FF2B5EF4-FFF2-40B4-BE49-F238E27FC236}">
                <a16:creationId xmlns:a16="http://schemas.microsoft.com/office/drawing/2014/main" id="{FAA025E7-094E-1C59-35EE-0E71EE28EF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204"/>
          <a:stretch>
            <a:fillRect/>
          </a:stretch>
        </p:blipFill>
        <p:spPr>
          <a:xfrm>
            <a:off x="504373" y="2915281"/>
            <a:ext cx="11192327" cy="3942719"/>
          </a:xfrm>
          <a:prstGeom prst="rect">
            <a:avLst/>
          </a:prstGeom>
        </p:spPr>
      </p:pic>
      <p:sp>
        <p:nvSpPr>
          <p:cNvPr id="4" name="Afrundet rektangel 3">
            <a:extLst>
              <a:ext uri="{FF2B5EF4-FFF2-40B4-BE49-F238E27FC236}">
                <a16:creationId xmlns:a16="http://schemas.microsoft.com/office/drawing/2014/main" id="{BE3BFD19-D401-A187-7BB0-C100A139011F}"/>
              </a:ext>
            </a:extLst>
          </p:cNvPr>
          <p:cNvSpPr/>
          <p:nvPr/>
        </p:nvSpPr>
        <p:spPr>
          <a:xfrm>
            <a:off x="848088" y="1382076"/>
            <a:ext cx="4725564" cy="4851207"/>
          </a:xfrm>
          <a:custGeom>
            <a:avLst/>
            <a:gdLst>
              <a:gd name="connsiteX0" fmla="*/ 0 w 4725564"/>
              <a:gd name="connsiteY0" fmla="*/ 165201 h 4467298"/>
              <a:gd name="connsiteX1" fmla="*/ 165201 w 4725564"/>
              <a:gd name="connsiteY1" fmla="*/ 0 h 4467298"/>
              <a:gd name="connsiteX2" fmla="*/ 4560363 w 4725564"/>
              <a:gd name="connsiteY2" fmla="*/ 0 h 4467298"/>
              <a:gd name="connsiteX3" fmla="*/ 4725564 w 4725564"/>
              <a:gd name="connsiteY3" fmla="*/ 165201 h 4467298"/>
              <a:gd name="connsiteX4" fmla="*/ 4725564 w 4725564"/>
              <a:gd name="connsiteY4" fmla="*/ 4302097 h 4467298"/>
              <a:gd name="connsiteX5" fmla="*/ 4560363 w 4725564"/>
              <a:gd name="connsiteY5" fmla="*/ 4467298 h 4467298"/>
              <a:gd name="connsiteX6" fmla="*/ 165201 w 4725564"/>
              <a:gd name="connsiteY6" fmla="*/ 4467298 h 4467298"/>
              <a:gd name="connsiteX7" fmla="*/ 0 w 4725564"/>
              <a:gd name="connsiteY7" fmla="*/ 4302097 h 4467298"/>
              <a:gd name="connsiteX8" fmla="*/ 0 w 4725564"/>
              <a:gd name="connsiteY8" fmla="*/ 165201 h 4467298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529326 w 4725564"/>
              <a:gd name="connsiteY6" fmla="*/ 4467299 h 4467299"/>
              <a:gd name="connsiteX7" fmla="*/ 165201 w 4725564"/>
              <a:gd name="connsiteY7" fmla="*/ 4467298 h 4467299"/>
              <a:gd name="connsiteX8" fmla="*/ 0 w 4725564"/>
              <a:gd name="connsiteY8" fmla="*/ 4302097 h 4467299"/>
              <a:gd name="connsiteX9" fmla="*/ 0 w 4725564"/>
              <a:gd name="connsiteY9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759671 w 4725564"/>
              <a:gd name="connsiteY6" fmla="*/ 4467299 h 4467299"/>
              <a:gd name="connsiteX7" fmla="*/ 529326 w 4725564"/>
              <a:gd name="connsiteY7" fmla="*/ 4467299 h 4467299"/>
              <a:gd name="connsiteX8" fmla="*/ 165201 w 4725564"/>
              <a:gd name="connsiteY8" fmla="*/ 4467298 h 4467299"/>
              <a:gd name="connsiteX9" fmla="*/ 0 w 4725564"/>
              <a:gd name="connsiteY9" fmla="*/ 4302097 h 4467299"/>
              <a:gd name="connsiteX10" fmla="*/ 0 w 4725564"/>
              <a:gd name="connsiteY10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1010957 w 4725564"/>
              <a:gd name="connsiteY6" fmla="*/ 4467299 h 4467299"/>
              <a:gd name="connsiteX7" fmla="*/ 759671 w 4725564"/>
              <a:gd name="connsiteY7" fmla="*/ 4467299 h 4467299"/>
              <a:gd name="connsiteX8" fmla="*/ 529326 w 4725564"/>
              <a:gd name="connsiteY8" fmla="*/ 4467299 h 4467299"/>
              <a:gd name="connsiteX9" fmla="*/ 165201 w 4725564"/>
              <a:gd name="connsiteY9" fmla="*/ 4467298 h 4467299"/>
              <a:gd name="connsiteX10" fmla="*/ 0 w 4725564"/>
              <a:gd name="connsiteY10" fmla="*/ 4302097 h 4467299"/>
              <a:gd name="connsiteX11" fmla="*/ 0 w 4725564"/>
              <a:gd name="connsiteY11" fmla="*/ 165201 h 4467299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010957 w 4725564"/>
              <a:gd name="connsiteY6" fmla="*/ 446729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122639 w 4725564"/>
              <a:gd name="connsiteY6" fmla="*/ 447427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5564" h="4851207">
                <a:moveTo>
                  <a:pt x="0" y="165201"/>
                </a:moveTo>
                <a:cubicBezTo>
                  <a:pt x="0" y="73963"/>
                  <a:pt x="73963" y="0"/>
                  <a:pt x="165201" y="0"/>
                </a:cubicBezTo>
                <a:lnTo>
                  <a:pt x="4560363" y="0"/>
                </a:lnTo>
                <a:cubicBezTo>
                  <a:pt x="4651601" y="0"/>
                  <a:pt x="4725564" y="73963"/>
                  <a:pt x="4725564" y="165201"/>
                </a:cubicBezTo>
                <a:lnTo>
                  <a:pt x="4725564" y="4302097"/>
                </a:lnTo>
                <a:cubicBezTo>
                  <a:pt x="4725564" y="4393335"/>
                  <a:pt x="4651601" y="4467298"/>
                  <a:pt x="4560363" y="4467298"/>
                </a:cubicBezTo>
                <a:lnTo>
                  <a:pt x="1122639" y="4474279"/>
                </a:lnTo>
                <a:lnTo>
                  <a:pt x="1192441" y="4851207"/>
                </a:lnTo>
                <a:lnTo>
                  <a:pt x="529326" y="4467299"/>
                </a:lnTo>
                <a:lnTo>
                  <a:pt x="165201" y="4467298"/>
                </a:lnTo>
                <a:cubicBezTo>
                  <a:pt x="73963" y="4467298"/>
                  <a:pt x="0" y="4393335"/>
                  <a:pt x="0" y="4302097"/>
                </a:cubicBezTo>
                <a:lnTo>
                  <a:pt x="0" y="165201"/>
                </a:lnTo>
                <a:close/>
              </a:path>
            </a:pathLst>
          </a:custGeom>
          <a:solidFill>
            <a:schemeClr val="bg1">
              <a:alpha val="91000"/>
            </a:schemeClr>
          </a:solidFill>
          <a:ln w="12700">
            <a:solidFill>
              <a:schemeClr val="tx1"/>
            </a:solidFill>
          </a:ln>
          <a:effectLst>
            <a:innerShdw blurRad="310787" dist="197299" dir="13500000">
              <a:prstClr val="black">
                <a:alpha val="11579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E66A600-F78B-6BDB-1847-A2BADD148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88" y="607464"/>
            <a:ext cx="4725565" cy="715955"/>
          </a:xfrm>
        </p:spPr>
        <p:txBody>
          <a:bodyPr>
            <a:normAutofit fontScale="90000"/>
          </a:bodyPr>
          <a:lstStyle/>
          <a:p>
            <a:r>
              <a:rPr lang="da-DK" sz="2800" dirty="0">
                <a:solidFill>
                  <a:schemeClr val="tx2"/>
                </a:solidFill>
                <a:latin typeface="Myriad Pro Light"/>
              </a:rPr>
              <a:t>Hvad anbefaler vi at </a:t>
            </a:r>
            <a:r>
              <a:rPr lang="da-DK" sz="2800" dirty="0">
                <a:solidFill>
                  <a:schemeClr val="accent4"/>
                </a:solidFill>
                <a:latin typeface="Myriad Pro Light"/>
              </a:rPr>
              <a:t>børn og unge nær OS</a:t>
            </a:r>
            <a:r>
              <a:rPr lang="da-DK" sz="2800" dirty="0">
                <a:solidFill>
                  <a:schemeClr val="tx2"/>
                </a:solidFill>
                <a:latin typeface="Myriad Pro Light"/>
              </a:rPr>
              <a:t> gør, for at fremtiden online bliver bedre?</a:t>
            </a:r>
            <a:endParaRPr lang="da-DK" sz="2800" b="0" dirty="0">
              <a:solidFill>
                <a:schemeClr val="tx2"/>
              </a:solidFill>
              <a:latin typeface="Myriad Pro Light"/>
            </a:endParaRPr>
          </a:p>
          <a:p>
            <a:endParaRPr lang="da-DK" sz="2800" b="0" dirty="0">
              <a:solidFill>
                <a:schemeClr val="tx2"/>
              </a:solidFill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3ECFC45D-88DA-E8D3-9E26-C49AFEB53F9B}"/>
              </a:ext>
            </a:extLst>
          </p:cNvPr>
          <p:cNvSpPr txBox="1">
            <a:spLocks/>
          </p:cNvSpPr>
          <p:nvPr/>
        </p:nvSpPr>
        <p:spPr>
          <a:xfrm>
            <a:off x="6613694" y="183774"/>
            <a:ext cx="4725565" cy="1196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2600" dirty="0">
                <a:solidFill>
                  <a:schemeClr val="tx2"/>
                </a:solidFill>
                <a:latin typeface="Myriad Pro Light"/>
              </a:rPr>
              <a:t>Hvad anbefaler vi at </a:t>
            </a:r>
            <a:r>
              <a:rPr lang="da-DK" sz="2600" dirty="0">
                <a:solidFill>
                  <a:schemeClr val="accent4"/>
                </a:solidFill>
                <a:latin typeface="Myriad Pro Light"/>
              </a:rPr>
              <a:t>voksne </a:t>
            </a:r>
          </a:p>
          <a:p>
            <a:r>
              <a:rPr lang="da-DK" sz="2600" dirty="0">
                <a:solidFill>
                  <a:schemeClr val="accent4"/>
                </a:solidFill>
                <a:latin typeface="Myriad Pro Light"/>
              </a:rPr>
              <a:t>nær OS</a:t>
            </a:r>
            <a:r>
              <a:rPr lang="da-DK" sz="2600" dirty="0">
                <a:solidFill>
                  <a:schemeClr val="tx2"/>
                </a:solidFill>
                <a:latin typeface="Myriad Pro Light"/>
              </a:rPr>
              <a:t> gør, for at </a:t>
            </a:r>
          </a:p>
          <a:p>
            <a:r>
              <a:rPr lang="da-DK" sz="2600" dirty="0">
                <a:solidFill>
                  <a:schemeClr val="tx2"/>
                </a:solidFill>
                <a:latin typeface="Myriad Pro Light"/>
              </a:rPr>
              <a:t>fremtiden online bliver bedre</a:t>
            </a:r>
            <a:r>
              <a:rPr lang="da-DK" sz="2800" dirty="0">
                <a:solidFill>
                  <a:schemeClr val="tx2"/>
                </a:solidFill>
                <a:latin typeface="Myriad Pro Light"/>
              </a:rPr>
              <a:t>?</a:t>
            </a:r>
            <a:endParaRPr lang="da-DK" dirty="0">
              <a:solidFill>
                <a:schemeClr val="tx2"/>
              </a:solidFill>
              <a:latin typeface="Myriad Pro Light"/>
            </a:endParaRPr>
          </a:p>
        </p:txBody>
      </p:sp>
      <p:sp>
        <p:nvSpPr>
          <p:cNvPr id="14" name="Afrundet rektangel 3">
            <a:extLst>
              <a:ext uri="{FF2B5EF4-FFF2-40B4-BE49-F238E27FC236}">
                <a16:creationId xmlns:a16="http://schemas.microsoft.com/office/drawing/2014/main" id="{CE36FA83-C721-EEDC-895D-7FC00D677B3C}"/>
              </a:ext>
            </a:extLst>
          </p:cNvPr>
          <p:cNvSpPr/>
          <p:nvPr/>
        </p:nvSpPr>
        <p:spPr>
          <a:xfrm>
            <a:off x="6613695" y="1382076"/>
            <a:ext cx="4725564" cy="4865168"/>
          </a:xfrm>
          <a:custGeom>
            <a:avLst/>
            <a:gdLst>
              <a:gd name="connsiteX0" fmla="*/ 0 w 4725564"/>
              <a:gd name="connsiteY0" fmla="*/ 165201 h 4467298"/>
              <a:gd name="connsiteX1" fmla="*/ 165201 w 4725564"/>
              <a:gd name="connsiteY1" fmla="*/ 0 h 4467298"/>
              <a:gd name="connsiteX2" fmla="*/ 4560363 w 4725564"/>
              <a:gd name="connsiteY2" fmla="*/ 0 h 4467298"/>
              <a:gd name="connsiteX3" fmla="*/ 4725564 w 4725564"/>
              <a:gd name="connsiteY3" fmla="*/ 165201 h 4467298"/>
              <a:gd name="connsiteX4" fmla="*/ 4725564 w 4725564"/>
              <a:gd name="connsiteY4" fmla="*/ 4302097 h 4467298"/>
              <a:gd name="connsiteX5" fmla="*/ 4560363 w 4725564"/>
              <a:gd name="connsiteY5" fmla="*/ 4467298 h 4467298"/>
              <a:gd name="connsiteX6" fmla="*/ 165201 w 4725564"/>
              <a:gd name="connsiteY6" fmla="*/ 4467298 h 4467298"/>
              <a:gd name="connsiteX7" fmla="*/ 0 w 4725564"/>
              <a:gd name="connsiteY7" fmla="*/ 4302097 h 4467298"/>
              <a:gd name="connsiteX8" fmla="*/ 0 w 4725564"/>
              <a:gd name="connsiteY8" fmla="*/ 165201 h 4467298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529326 w 4725564"/>
              <a:gd name="connsiteY6" fmla="*/ 4467299 h 4467299"/>
              <a:gd name="connsiteX7" fmla="*/ 165201 w 4725564"/>
              <a:gd name="connsiteY7" fmla="*/ 4467298 h 4467299"/>
              <a:gd name="connsiteX8" fmla="*/ 0 w 4725564"/>
              <a:gd name="connsiteY8" fmla="*/ 4302097 h 4467299"/>
              <a:gd name="connsiteX9" fmla="*/ 0 w 4725564"/>
              <a:gd name="connsiteY9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759671 w 4725564"/>
              <a:gd name="connsiteY6" fmla="*/ 4467299 h 4467299"/>
              <a:gd name="connsiteX7" fmla="*/ 529326 w 4725564"/>
              <a:gd name="connsiteY7" fmla="*/ 4467299 h 4467299"/>
              <a:gd name="connsiteX8" fmla="*/ 165201 w 4725564"/>
              <a:gd name="connsiteY8" fmla="*/ 4467298 h 4467299"/>
              <a:gd name="connsiteX9" fmla="*/ 0 w 4725564"/>
              <a:gd name="connsiteY9" fmla="*/ 4302097 h 4467299"/>
              <a:gd name="connsiteX10" fmla="*/ 0 w 4725564"/>
              <a:gd name="connsiteY10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1010957 w 4725564"/>
              <a:gd name="connsiteY6" fmla="*/ 4467299 h 4467299"/>
              <a:gd name="connsiteX7" fmla="*/ 759671 w 4725564"/>
              <a:gd name="connsiteY7" fmla="*/ 4467299 h 4467299"/>
              <a:gd name="connsiteX8" fmla="*/ 529326 w 4725564"/>
              <a:gd name="connsiteY8" fmla="*/ 4467299 h 4467299"/>
              <a:gd name="connsiteX9" fmla="*/ 165201 w 4725564"/>
              <a:gd name="connsiteY9" fmla="*/ 4467298 h 4467299"/>
              <a:gd name="connsiteX10" fmla="*/ 0 w 4725564"/>
              <a:gd name="connsiteY10" fmla="*/ 4302097 h 4467299"/>
              <a:gd name="connsiteX11" fmla="*/ 0 w 4725564"/>
              <a:gd name="connsiteY11" fmla="*/ 165201 h 4467299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010957 w 4725564"/>
              <a:gd name="connsiteY6" fmla="*/ 446729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122639 w 4725564"/>
              <a:gd name="connsiteY6" fmla="*/ 447427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3907720 w 4725564"/>
              <a:gd name="connsiteY6" fmla="*/ 445333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44227"/>
              <a:gd name="connsiteX1" fmla="*/ 165201 w 4725564"/>
              <a:gd name="connsiteY1" fmla="*/ 0 h 4844227"/>
              <a:gd name="connsiteX2" fmla="*/ 4560363 w 4725564"/>
              <a:gd name="connsiteY2" fmla="*/ 0 h 4844227"/>
              <a:gd name="connsiteX3" fmla="*/ 4725564 w 4725564"/>
              <a:gd name="connsiteY3" fmla="*/ 165201 h 4844227"/>
              <a:gd name="connsiteX4" fmla="*/ 4725564 w 4725564"/>
              <a:gd name="connsiteY4" fmla="*/ 4302097 h 4844227"/>
              <a:gd name="connsiteX5" fmla="*/ 4560363 w 4725564"/>
              <a:gd name="connsiteY5" fmla="*/ 4467298 h 4844227"/>
              <a:gd name="connsiteX6" fmla="*/ 3907720 w 4725564"/>
              <a:gd name="connsiteY6" fmla="*/ 4453339 h 4844227"/>
              <a:gd name="connsiteX7" fmla="*/ 4047323 w 4725564"/>
              <a:gd name="connsiteY7" fmla="*/ 4844227 h 4844227"/>
              <a:gd name="connsiteX8" fmla="*/ 529326 w 4725564"/>
              <a:gd name="connsiteY8" fmla="*/ 4467299 h 4844227"/>
              <a:gd name="connsiteX9" fmla="*/ 165201 w 4725564"/>
              <a:gd name="connsiteY9" fmla="*/ 4467298 h 4844227"/>
              <a:gd name="connsiteX10" fmla="*/ 0 w 4725564"/>
              <a:gd name="connsiteY10" fmla="*/ 4302097 h 4844227"/>
              <a:gd name="connsiteX11" fmla="*/ 0 w 4725564"/>
              <a:gd name="connsiteY11" fmla="*/ 165201 h 4844227"/>
              <a:gd name="connsiteX0" fmla="*/ 0 w 4725564"/>
              <a:gd name="connsiteY0" fmla="*/ 165201 h 4844227"/>
              <a:gd name="connsiteX1" fmla="*/ 165201 w 4725564"/>
              <a:gd name="connsiteY1" fmla="*/ 0 h 4844227"/>
              <a:gd name="connsiteX2" fmla="*/ 4560363 w 4725564"/>
              <a:gd name="connsiteY2" fmla="*/ 0 h 4844227"/>
              <a:gd name="connsiteX3" fmla="*/ 4725564 w 4725564"/>
              <a:gd name="connsiteY3" fmla="*/ 165201 h 4844227"/>
              <a:gd name="connsiteX4" fmla="*/ 4725564 w 4725564"/>
              <a:gd name="connsiteY4" fmla="*/ 4302097 h 4844227"/>
              <a:gd name="connsiteX5" fmla="*/ 4560363 w 4725564"/>
              <a:gd name="connsiteY5" fmla="*/ 4467298 h 4844227"/>
              <a:gd name="connsiteX6" fmla="*/ 3907720 w 4725564"/>
              <a:gd name="connsiteY6" fmla="*/ 4453339 h 4844227"/>
              <a:gd name="connsiteX7" fmla="*/ 4047323 w 4725564"/>
              <a:gd name="connsiteY7" fmla="*/ 4844227 h 4844227"/>
              <a:gd name="connsiteX8" fmla="*/ 3426089 w 4725564"/>
              <a:gd name="connsiteY8" fmla="*/ 4474279 h 4844227"/>
              <a:gd name="connsiteX9" fmla="*/ 165201 w 4725564"/>
              <a:gd name="connsiteY9" fmla="*/ 4467298 h 4844227"/>
              <a:gd name="connsiteX10" fmla="*/ 0 w 4725564"/>
              <a:gd name="connsiteY10" fmla="*/ 4302097 h 4844227"/>
              <a:gd name="connsiteX11" fmla="*/ 0 w 4725564"/>
              <a:gd name="connsiteY11" fmla="*/ 165201 h 4844227"/>
              <a:gd name="connsiteX0" fmla="*/ 0 w 4725564"/>
              <a:gd name="connsiteY0" fmla="*/ 165201 h 4900068"/>
              <a:gd name="connsiteX1" fmla="*/ 165201 w 4725564"/>
              <a:gd name="connsiteY1" fmla="*/ 0 h 4900068"/>
              <a:gd name="connsiteX2" fmla="*/ 4560363 w 4725564"/>
              <a:gd name="connsiteY2" fmla="*/ 0 h 4900068"/>
              <a:gd name="connsiteX3" fmla="*/ 4725564 w 4725564"/>
              <a:gd name="connsiteY3" fmla="*/ 165201 h 4900068"/>
              <a:gd name="connsiteX4" fmla="*/ 4725564 w 4725564"/>
              <a:gd name="connsiteY4" fmla="*/ 4302097 h 4900068"/>
              <a:gd name="connsiteX5" fmla="*/ 4560363 w 4725564"/>
              <a:gd name="connsiteY5" fmla="*/ 4467298 h 4900068"/>
              <a:gd name="connsiteX6" fmla="*/ 3907720 w 4725564"/>
              <a:gd name="connsiteY6" fmla="*/ 4453339 h 4900068"/>
              <a:gd name="connsiteX7" fmla="*/ 4005442 w 4725564"/>
              <a:gd name="connsiteY7" fmla="*/ 4900068 h 4900068"/>
              <a:gd name="connsiteX8" fmla="*/ 3426089 w 4725564"/>
              <a:gd name="connsiteY8" fmla="*/ 4474279 h 4900068"/>
              <a:gd name="connsiteX9" fmla="*/ 165201 w 4725564"/>
              <a:gd name="connsiteY9" fmla="*/ 4467298 h 4900068"/>
              <a:gd name="connsiteX10" fmla="*/ 0 w 4725564"/>
              <a:gd name="connsiteY10" fmla="*/ 4302097 h 4900068"/>
              <a:gd name="connsiteX11" fmla="*/ 0 w 4725564"/>
              <a:gd name="connsiteY11" fmla="*/ 165201 h 4900068"/>
              <a:gd name="connsiteX0" fmla="*/ 0 w 4725564"/>
              <a:gd name="connsiteY0" fmla="*/ 165201 h 4865168"/>
              <a:gd name="connsiteX1" fmla="*/ 165201 w 4725564"/>
              <a:gd name="connsiteY1" fmla="*/ 0 h 4865168"/>
              <a:gd name="connsiteX2" fmla="*/ 4560363 w 4725564"/>
              <a:gd name="connsiteY2" fmla="*/ 0 h 4865168"/>
              <a:gd name="connsiteX3" fmla="*/ 4725564 w 4725564"/>
              <a:gd name="connsiteY3" fmla="*/ 165201 h 4865168"/>
              <a:gd name="connsiteX4" fmla="*/ 4725564 w 4725564"/>
              <a:gd name="connsiteY4" fmla="*/ 4302097 h 4865168"/>
              <a:gd name="connsiteX5" fmla="*/ 4560363 w 4725564"/>
              <a:gd name="connsiteY5" fmla="*/ 4467298 h 4865168"/>
              <a:gd name="connsiteX6" fmla="*/ 3907720 w 4725564"/>
              <a:gd name="connsiteY6" fmla="*/ 4453339 h 4865168"/>
              <a:gd name="connsiteX7" fmla="*/ 4082224 w 4725564"/>
              <a:gd name="connsiteY7" fmla="*/ 4865168 h 4865168"/>
              <a:gd name="connsiteX8" fmla="*/ 3426089 w 4725564"/>
              <a:gd name="connsiteY8" fmla="*/ 4474279 h 4865168"/>
              <a:gd name="connsiteX9" fmla="*/ 165201 w 4725564"/>
              <a:gd name="connsiteY9" fmla="*/ 4467298 h 4865168"/>
              <a:gd name="connsiteX10" fmla="*/ 0 w 4725564"/>
              <a:gd name="connsiteY10" fmla="*/ 4302097 h 4865168"/>
              <a:gd name="connsiteX11" fmla="*/ 0 w 4725564"/>
              <a:gd name="connsiteY11" fmla="*/ 165201 h 4865168"/>
              <a:gd name="connsiteX0" fmla="*/ 0 w 4725564"/>
              <a:gd name="connsiteY0" fmla="*/ 165201 h 4865168"/>
              <a:gd name="connsiteX1" fmla="*/ 165201 w 4725564"/>
              <a:gd name="connsiteY1" fmla="*/ 0 h 4865168"/>
              <a:gd name="connsiteX2" fmla="*/ 4560363 w 4725564"/>
              <a:gd name="connsiteY2" fmla="*/ 0 h 4865168"/>
              <a:gd name="connsiteX3" fmla="*/ 4725564 w 4725564"/>
              <a:gd name="connsiteY3" fmla="*/ 165201 h 4865168"/>
              <a:gd name="connsiteX4" fmla="*/ 4725564 w 4725564"/>
              <a:gd name="connsiteY4" fmla="*/ 4302097 h 4865168"/>
              <a:gd name="connsiteX5" fmla="*/ 4560363 w 4725564"/>
              <a:gd name="connsiteY5" fmla="*/ 4467298 h 4865168"/>
              <a:gd name="connsiteX6" fmla="*/ 4026382 w 4725564"/>
              <a:gd name="connsiteY6" fmla="*/ 4481260 h 4865168"/>
              <a:gd name="connsiteX7" fmla="*/ 4082224 w 4725564"/>
              <a:gd name="connsiteY7" fmla="*/ 4865168 h 4865168"/>
              <a:gd name="connsiteX8" fmla="*/ 3426089 w 4725564"/>
              <a:gd name="connsiteY8" fmla="*/ 4474279 h 4865168"/>
              <a:gd name="connsiteX9" fmla="*/ 165201 w 4725564"/>
              <a:gd name="connsiteY9" fmla="*/ 4467298 h 4865168"/>
              <a:gd name="connsiteX10" fmla="*/ 0 w 4725564"/>
              <a:gd name="connsiteY10" fmla="*/ 4302097 h 4865168"/>
              <a:gd name="connsiteX11" fmla="*/ 0 w 4725564"/>
              <a:gd name="connsiteY11" fmla="*/ 165201 h 486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5564" h="4865168">
                <a:moveTo>
                  <a:pt x="0" y="165201"/>
                </a:moveTo>
                <a:cubicBezTo>
                  <a:pt x="0" y="73963"/>
                  <a:pt x="73963" y="0"/>
                  <a:pt x="165201" y="0"/>
                </a:cubicBezTo>
                <a:lnTo>
                  <a:pt x="4560363" y="0"/>
                </a:lnTo>
                <a:cubicBezTo>
                  <a:pt x="4651601" y="0"/>
                  <a:pt x="4725564" y="73963"/>
                  <a:pt x="4725564" y="165201"/>
                </a:cubicBezTo>
                <a:lnTo>
                  <a:pt x="4725564" y="4302097"/>
                </a:lnTo>
                <a:cubicBezTo>
                  <a:pt x="4725564" y="4393335"/>
                  <a:pt x="4651601" y="4467298"/>
                  <a:pt x="4560363" y="4467298"/>
                </a:cubicBezTo>
                <a:lnTo>
                  <a:pt x="4026382" y="4481260"/>
                </a:lnTo>
                <a:lnTo>
                  <a:pt x="4082224" y="4865168"/>
                </a:lnTo>
                <a:lnTo>
                  <a:pt x="3426089" y="4474279"/>
                </a:lnTo>
                <a:lnTo>
                  <a:pt x="165201" y="4467298"/>
                </a:lnTo>
                <a:cubicBezTo>
                  <a:pt x="73963" y="4467298"/>
                  <a:pt x="0" y="4393335"/>
                  <a:pt x="0" y="4302097"/>
                </a:cubicBezTo>
                <a:lnTo>
                  <a:pt x="0" y="165201"/>
                </a:lnTo>
                <a:close/>
              </a:path>
            </a:pathLst>
          </a:custGeom>
          <a:solidFill>
            <a:schemeClr val="bg1">
              <a:alpha val="91000"/>
            </a:schemeClr>
          </a:solidFill>
          <a:ln w="12700">
            <a:solidFill>
              <a:schemeClr val="tx1"/>
            </a:solidFill>
          </a:ln>
          <a:effectLst>
            <a:innerShdw blurRad="310787" dist="197299" dir="13500000">
              <a:prstClr val="black">
                <a:alpha val="11579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Afrundet rektangel 10">
            <a:extLst>
              <a:ext uri="{FF2B5EF4-FFF2-40B4-BE49-F238E27FC236}">
                <a16:creationId xmlns:a16="http://schemas.microsoft.com/office/drawing/2014/main" id="{8C7A1098-CE0E-A704-2246-DEFAA00886CE}"/>
              </a:ext>
            </a:extLst>
          </p:cNvPr>
          <p:cNvSpPr/>
          <p:nvPr/>
        </p:nvSpPr>
        <p:spPr>
          <a:xfrm>
            <a:off x="9465087" y="6304822"/>
            <a:ext cx="1874172" cy="411829"/>
          </a:xfrm>
          <a:prstGeom prst="roundRect">
            <a:avLst>
              <a:gd name="adj" fmla="val 26127"/>
            </a:avLst>
          </a:prstGeom>
          <a:solidFill>
            <a:schemeClr val="accent4"/>
          </a:solidFill>
          <a:ln>
            <a:noFill/>
          </a:ln>
          <a:effectLst>
            <a:outerShdw blurRad="153714" dist="38100" dir="2700000" sx="103000" sy="10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latin typeface="Myriad Pro" panose="020B0503030403020204" pitchFamily="34" charset="0"/>
              </a:rPr>
              <a:t>Gem og send</a:t>
            </a:r>
          </a:p>
        </p:txBody>
      </p:sp>
      <p:sp>
        <p:nvSpPr>
          <p:cNvPr id="10" name="Afrundet rektangulær billedforklaring 25">
            <a:extLst>
              <a:ext uri="{FF2B5EF4-FFF2-40B4-BE49-F238E27FC236}">
                <a16:creationId xmlns:a16="http://schemas.microsoft.com/office/drawing/2014/main" id="{B7F4F3F0-F14D-6BC1-EA14-2FD59A4BCBF3}"/>
              </a:ext>
            </a:extLst>
          </p:cNvPr>
          <p:cNvSpPr/>
          <p:nvPr/>
        </p:nvSpPr>
        <p:spPr>
          <a:xfrm>
            <a:off x="389728" y="5654483"/>
            <a:ext cx="1743610" cy="844300"/>
          </a:xfrm>
          <a:prstGeom prst="wedgeRoundRectCallout">
            <a:avLst>
              <a:gd name="adj1" fmla="val -1898"/>
              <a:gd name="adj2" fmla="val -116485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sz="2000" i="1" dirty="0">
                <a:solidFill>
                  <a:schemeClr val="bg1"/>
                </a:solidFill>
                <a:latin typeface="Myriad Pro Light"/>
              </a:rPr>
              <a:t>også </a:t>
            </a:r>
          </a:p>
          <a:p>
            <a:pPr algn="ctr"/>
            <a:r>
              <a:rPr lang="da-DK" sz="2000" i="1" dirty="0">
                <a:solidFill>
                  <a:schemeClr val="bg1"/>
                </a:solidFill>
                <a:latin typeface="Myriad Pro Light"/>
              </a:rPr>
              <a:t>os selv</a:t>
            </a:r>
            <a:endParaRPr lang="da-DK" sz="2000" i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1" name="Afrundet rektangulær billedforklaring 25">
            <a:extLst>
              <a:ext uri="{FF2B5EF4-FFF2-40B4-BE49-F238E27FC236}">
                <a16:creationId xmlns:a16="http://schemas.microsoft.com/office/drawing/2014/main" id="{D5FC9A7D-C7A5-90E2-DEAE-EEAD13686A8E}"/>
              </a:ext>
            </a:extLst>
          </p:cNvPr>
          <p:cNvSpPr/>
          <p:nvPr/>
        </p:nvSpPr>
        <p:spPr>
          <a:xfrm>
            <a:off x="9610927" y="5431733"/>
            <a:ext cx="1743610" cy="844300"/>
          </a:xfrm>
          <a:prstGeom prst="wedgeRoundRectCallout">
            <a:avLst>
              <a:gd name="adj1" fmla="val -40488"/>
              <a:gd name="adj2" fmla="val -106268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i="1" dirty="0">
                <a:solidFill>
                  <a:schemeClr val="bg1"/>
                </a:solidFill>
                <a:latin typeface="Myriad Pro Light"/>
              </a:rPr>
              <a:t>vores forældre og lærere</a:t>
            </a:r>
            <a:endParaRPr lang="da-DK" i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76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CE532BA-2E43-26E4-A318-F89B18F4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1243660"/>
            <a:ext cx="4301319" cy="801583"/>
          </a:xfrm>
        </p:spPr>
        <p:txBody>
          <a:bodyPr/>
          <a:lstStyle/>
          <a:p>
            <a:r>
              <a:rPr lang="da-DK" dirty="0"/>
              <a:t>Elevens bog for sidste gang: </a:t>
            </a:r>
            <a:r>
              <a:rPr lang="da-DK" dirty="0">
                <a:solidFill>
                  <a:schemeClr val="accent4"/>
                </a:solidFill>
              </a:rPr>
              <a:t>Hvad skal de voksne tale om på næste forældremøde?!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BF3CFEF-ADB2-C356-D920-E70867856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3037113"/>
            <a:ext cx="4712702" cy="4021015"/>
          </a:xfrm>
        </p:spPr>
        <p:txBody>
          <a:bodyPr>
            <a:normAutofit/>
          </a:bodyPr>
          <a:lstStyle/>
          <a:p>
            <a:r>
              <a:rPr lang="da-DK" dirty="0"/>
              <a:t>Tag jeres noter og ansvarskort med hjem i bogen.</a:t>
            </a:r>
          </a:p>
          <a:p>
            <a:r>
              <a:rPr lang="da-DK" dirty="0"/>
              <a:t>Hvad </a:t>
            </a:r>
            <a:r>
              <a:rPr lang="da-DK" dirty="0">
                <a:solidFill>
                  <a:schemeClr val="accent4"/>
                </a:solidFill>
              </a:rPr>
              <a:t>vil I gerne fortælle </a:t>
            </a:r>
            <a:r>
              <a:rPr lang="da-DK" dirty="0"/>
              <a:t>til jeres forældre?</a:t>
            </a:r>
          </a:p>
          <a:p>
            <a:r>
              <a:rPr lang="da-DK" dirty="0"/>
              <a:t>Hvad skal </a:t>
            </a:r>
            <a:r>
              <a:rPr lang="da-DK" dirty="0">
                <a:solidFill>
                  <a:schemeClr val="accent4"/>
                </a:solidFill>
              </a:rPr>
              <a:t>jeres lærere </a:t>
            </a:r>
            <a:r>
              <a:rPr lang="da-DK" dirty="0"/>
              <a:t>gøre? </a:t>
            </a:r>
          </a:p>
        </p:txBody>
      </p:sp>
      <p:pic>
        <p:nvPicPr>
          <p:cNvPr id="14" name="Picture 13" descr="A pink and white background with white text&#10;&#10;AI-generated content may be incorrect.">
            <a:extLst>
              <a:ext uri="{FF2B5EF4-FFF2-40B4-BE49-F238E27FC236}">
                <a16:creationId xmlns:a16="http://schemas.microsoft.com/office/drawing/2014/main" id="{98DFB06C-C2AA-DCCB-B4C3-303F91612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71" y="0"/>
            <a:ext cx="5921829" cy="97090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B88C9F-014F-D58C-E42A-18E977C6E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4557">
            <a:off x="7273947" y="3719459"/>
            <a:ext cx="4368548" cy="379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06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F56BC38C-D877-533E-EACF-0569685961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455" t="5428" r="28480" b="54403"/>
          <a:stretch>
            <a:fillRect/>
          </a:stretch>
        </p:blipFill>
        <p:spPr>
          <a:xfrm>
            <a:off x="4087628" y="1002286"/>
            <a:ext cx="3211243" cy="31939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FF4DB8-283B-7072-A2A7-910EC68D0819}"/>
              </a:ext>
            </a:extLst>
          </p:cNvPr>
          <p:cNvSpPr txBox="1"/>
          <p:nvPr/>
        </p:nvSpPr>
        <p:spPr>
          <a:xfrm>
            <a:off x="2256049" y="4655385"/>
            <a:ext cx="71900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3600" dirty="0"/>
              <a:t>Husk at sende klassens budskaber.</a:t>
            </a:r>
          </a:p>
          <a:p>
            <a:pPr algn="ctr"/>
            <a:r>
              <a:rPr lang="da-DK" sz="3600" dirty="0"/>
              <a:t>Vi ses i fremtiden!</a:t>
            </a:r>
          </a:p>
        </p:txBody>
      </p:sp>
    </p:spTree>
    <p:extLst>
      <p:ext uri="{BB962C8B-B14F-4D97-AF65-F5344CB8AC3E}">
        <p14:creationId xmlns:p14="http://schemas.microsoft.com/office/powerpoint/2010/main" val="747182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C3613-A581-3575-F578-D683104B9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69" y="3071022"/>
            <a:ext cx="10071255" cy="715955"/>
          </a:xfrm>
        </p:spPr>
        <p:txBody>
          <a:bodyPr/>
          <a:lstStyle/>
          <a:p>
            <a:r>
              <a:rPr lang="da-DK" dirty="0"/>
              <a:t>Ekstra slides til forældreaften i klassen </a:t>
            </a:r>
          </a:p>
        </p:txBody>
      </p:sp>
    </p:spTree>
    <p:extLst>
      <p:ext uri="{BB962C8B-B14F-4D97-AF65-F5344CB8AC3E}">
        <p14:creationId xmlns:p14="http://schemas.microsoft.com/office/powerpoint/2010/main" val="2052644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A5C1C-5796-BF43-4A10-F884810E6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apers on the ceiling&#10;&#10;AI-generated content may be incorrect.">
            <a:extLst>
              <a:ext uri="{FF2B5EF4-FFF2-40B4-BE49-F238E27FC236}">
                <a16:creationId xmlns:a16="http://schemas.microsoft.com/office/drawing/2014/main" id="{7DFA0A58-92F8-5408-C46F-23B4037C0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42794" y="816696"/>
            <a:ext cx="6858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4B1256-1AC1-0A2F-ED38-B7EECD49EA80}"/>
              </a:ext>
            </a:extLst>
          </p:cNvPr>
          <p:cNvSpPr txBox="1"/>
          <p:nvPr/>
        </p:nvSpPr>
        <p:spPr>
          <a:xfrm>
            <a:off x="290569" y="4992677"/>
            <a:ext cx="13690181" cy="238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F7EFB-EA46-AB53-CF77-15F21575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34" y="2818330"/>
            <a:ext cx="6041705" cy="1325563"/>
          </a:xfrm>
        </p:spPr>
        <p:txBody>
          <a:bodyPr>
            <a:noAutofit/>
          </a:bodyPr>
          <a:lstStyle/>
          <a:p>
            <a:r>
              <a:rPr lang="da-DK" sz="2000" b="1" dirty="0"/>
              <a:t>1. Præsentation af </a:t>
            </a:r>
            <a:r>
              <a:rPr lang="da-DK" sz="2000" b="1" dirty="0">
                <a:solidFill>
                  <a:schemeClr val="accent4"/>
                </a:solidFill>
              </a:rPr>
              <a:t>klassens anbefalinger</a:t>
            </a:r>
            <a:r>
              <a:rPr lang="da-DK" sz="2000" b="1" dirty="0"/>
              <a:t> og ønsker</a:t>
            </a:r>
            <a:br>
              <a:rPr lang="da-DK" sz="2000" b="1" dirty="0"/>
            </a:br>
            <a:br>
              <a:rPr lang="da-DK" sz="2000" b="1" dirty="0"/>
            </a:br>
            <a:r>
              <a:rPr lang="da-DK" sz="2000" b="1" dirty="0"/>
              <a:t>2. Deling af erfaringer. </a:t>
            </a:r>
            <a:r>
              <a:rPr lang="da-DK" sz="2000" b="1" dirty="0">
                <a:solidFill>
                  <a:schemeClr val="accent4"/>
                </a:solidFill>
              </a:rPr>
              <a:t>Hvad har I lært</a:t>
            </a:r>
            <a:r>
              <a:rPr lang="da-DK" sz="2000" b="1" dirty="0"/>
              <a:t> af jeres børn? </a:t>
            </a:r>
            <a:r>
              <a:rPr lang="da-DK" sz="2000" b="1" dirty="0">
                <a:solidFill>
                  <a:schemeClr val="accent4"/>
                </a:solidFill>
              </a:rPr>
              <a:t>Hvad har læreren lært?</a:t>
            </a:r>
            <a:br>
              <a:rPr lang="da-DK" sz="2000" b="1" dirty="0">
                <a:solidFill>
                  <a:schemeClr val="accent4"/>
                </a:solidFill>
              </a:rPr>
            </a:br>
            <a:br>
              <a:rPr lang="da-DK" sz="2000" b="1" dirty="0"/>
            </a:br>
            <a:r>
              <a:rPr lang="da-DK" sz="2000" b="1" dirty="0"/>
              <a:t>3. Hvad skal vi tage med videre, for at samarbejde om et godt fremtidigt </a:t>
            </a:r>
            <a:r>
              <a:rPr lang="da-DK" sz="2000" dirty="0">
                <a:solidFill>
                  <a:schemeClr val="accent4"/>
                </a:solidFill>
              </a:rPr>
              <a:t>online</a:t>
            </a:r>
            <a:r>
              <a:rPr lang="da-DK" sz="2000" b="1" dirty="0">
                <a:solidFill>
                  <a:schemeClr val="accent4"/>
                </a:solidFill>
              </a:rPr>
              <a:t>liv i </a:t>
            </a:r>
            <a:r>
              <a:rPr lang="da-DK" sz="2000" dirty="0">
                <a:solidFill>
                  <a:schemeClr val="accent4"/>
                </a:solidFill>
              </a:rPr>
              <a:t>klassen</a:t>
            </a:r>
            <a:r>
              <a:rPr lang="da-DK" sz="2000" b="1" dirty="0"/>
              <a:t>? </a:t>
            </a:r>
            <a:endParaRPr lang="da-DK" sz="2000" dirty="0">
              <a:solidFill>
                <a:schemeClr val="accent4"/>
              </a:solidFill>
            </a:endParaRPr>
          </a:p>
        </p:txBody>
      </p:sp>
      <p:pic>
        <p:nvPicPr>
          <p:cNvPr id="3" name="Picture 4" descr="Meta logo PNG transparent image download, size: 3000x2250px">
            <a:extLst>
              <a:ext uri="{FF2B5EF4-FFF2-40B4-BE49-F238E27FC236}">
                <a16:creationId xmlns:a16="http://schemas.microsoft.com/office/drawing/2014/main" id="{BA59DAB3-8EE0-531C-83E5-888768BEE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90" y="5364682"/>
            <a:ext cx="1915690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oogle Logo, symbol, meaning, history, PNG, brand">
            <a:extLst>
              <a:ext uri="{FF2B5EF4-FFF2-40B4-BE49-F238E27FC236}">
                <a16:creationId xmlns:a16="http://schemas.microsoft.com/office/drawing/2014/main" id="{C940C1D3-1735-BAFF-3AFB-0FE45EDA4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9" y="5380679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Skole og Forældre">
            <a:extLst>
              <a:ext uri="{FF2B5EF4-FFF2-40B4-BE49-F238E27FC236}">
                <a16:creationId xmlns:a16="http://schemas.microsoft.com/office/drawing/2014/main" id="{12D191AB-D004-615E-2626-B4E2E671E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280" y="5586095"/>
            <a:ext cx="2554253" cy="9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Snapchat Logo, symbol, meaning, history, PNG, brand">
            <a:extLst>
              <a:ext uri="{FF2B5EF4-FFF2-40B4-BE49-F238E27FC236}">
                <a16:creationId xmlns:a16="http://schemas.microsoft.com/office/drawing/2014/main" id="{8E78E357-0B2B-6773-0850-1B0186E8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898" y="5364681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Pressekontakt - FOLA - Forældrenes Landsorganisation">
            <a:extLst>
              <a:ext uri="{FF2B5EF4-FFF2-40B4-BE49-F238E27FC236}">
                <a16:creationId xmlns:a16="http://schemas.microsoft.com/office/drawing/2014/main" id="{E36AAE50-B4C8-913B-4283-707657062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32" y="5008265"/>
            <a:ext cx="2210081" cy="209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C00783B-67F2-89F8-D6D7-0B52D0AAFEF5}"/>
              </a:ext>
            </a:extLst>
          </p:cNvPr>
          <p:cNvSpPr txBox="1">
            <a:spLocks/>
          </p:cNvSpPr>
          <p:nvPr/>
        </p:nvSpPr>
        <p:spPr>
          <a:xfrm>
            <a:off x="600635" y="550983"/>
            <a:ext cx="100584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3600" dirty="0"/>
              <a:t>OS-forældreaften</a:t>
            </a:r>
          </a:p>
        </p:txBody>
      </p:sp>
      <p:pic>
        <p:nvPicPr>
          <p:cNvPr id="13" name="Picture 12" descr="A pink and purple cover with a letter s&#10;&#10;AI-generated content may be incorrect.">
            <a:extLst>
              <a:ext uri="{FF2B5EF4-FFF2-40B4-BE49-F238E27FC236}">
                <a16:creationId xmlns:a16="http://schemas.microsoft.com/office/drawing/2014/main" id="{CE5008A0-C315-BA4D-BAB9-A5F2A0D519E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1" t="3611" r="3385" b="-56"/>
          <a:stretch>
            <a:fillRect/>
          </a:stretch>
        </p:blipFill>
        <p:spPr>
          <a:xfrm rot="21198979">
            <a:off x="7365664" y="1916240"/>
            <a:ext cx="1818993" cy="2569955"/>
          </a:xfrm>
          <a:prstGeom prst="rect">
            <a:avLst/>
          </a:prstGeom>
          <a:effectLst>
            <a:glow rad="639871">
              <a:schemeClr val="bg1">
                <a:alpha val="79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45027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BFAAD86-28DD-80A2-86AB-B4497F30E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21" y="5215783"/>
            <a:ext cx="3979554" cy="1325563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sz="3600" b="1" dirty="0"/>
              <a:t>Hvem bestemmer,</a:t>
            </a:r>
            <a:br>
              <a:rPr lang="da-DK" sz="3600" b="1" dirty="0"/>
            </a:br>
            <a:r>
              <a:rPr lang="da-DK" sz="3600" b="1" dirty="0"/>
              <a:t>at det skal </a:t>
            </a:r>
            <a:br>
              <a:rPr lang="da-DK" sz="3600" b="1" dirty="0"/>
            </a:br>
            <a:r>
              <a:rPr lang="da-DK" sz="3600" b="1" dirty="0"/>
              <a:t>være sådan?</a:t>
            </a:r>
            <a:endParaRPr lang="da-DK" sz="3600" b="1" dirty="0">
              <a:solidFill>
                <a:prstClr val="black"/>
              </a:solidFill>
            </a:endParaRPr>
          </a:p>
        </p:txBody>
      </p:sp>
      <p:sp>
        <p:nvSpPr>
          <p:cNvPr id="5" name="Tekstfelt 5" descr="(c) https://commons.wikimedia.org/wiki/File:Susanne_Lindberg.png ">
            <a:extLst>
              <a:ext uri="{FF2B5EF4-FFF2-40B4-BE49-F238E27FC236}">
                <a16:creationId xmlns:a16="http://schemas.microsoft.com/office/drawing/2014/main" id="{C81C29E8-2FAE-AEBC-4407-9603C676D368}"/>
              </a:ext>
            </a:extLst>
          </p:cNvPr>
          <p:cNvSpPr txBox="1"/>
          <p:nvPr/>
        </p:nvSpPr>
        <p:spPr>
          <a:xfrm>
            <a:off x="3364194" y="2543778"/>
            <a:ext cx="467714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2000" dirty="0">
                <a:solidFill>
                  <a:schemeClr val="bg1"/>
                </a:solidFill>
              </a:rPr>
              <a:t>Mange mente ikke, at kvinder burde cykle. Det passede ikke med tidens normer. Nogle læger påstod, at rystelserne skadede skelettet, eller pigers evne til at føde børn.</a:t>
            </a:r>
          </a:p>
        </p:txBody>
      </p:sp>
      <p:sp>
        <p:nvSpPr>
          <p:cNvPr id="6" name="Tekstfelt 6">
            <a:extLst>
              <a:ext uri="{FF2B5EF4-FFF2-40B4-BE49-F238E27FC236}">
                <a16:creationId xmlns:a16="http://schemas.microsoft.com/office/drawing/2014/main" id="{6BF91135-DC49-287E-CA1A-ED4D6507E9E5}"/>
              </a:ext>
            </a:extLst>
          </p:cNvPr>
          <p:cNvSpPr txBox="1"/>
          <p:nvPr/>
        </p:nvSpPr>
        <p:spPr>
          <a:xfrm>
            <a:off x="4946313" y="4898213"/>
            <a:ext cx="46771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2000" dirty="0">
                <a:solidFill>
                  <a:schemeClr val="bg1"/>
                </a:solidFill>
              </a:rPr>
              <a:t>I fremtiden kom der lyskryds, elbiler, cykelstier, og børn lærte færdselsregler mens de var små. Køretøjer havde gjort fremtiden bedre på nogle måder, men også skabt nye problemer.  </a:t>
            </a:r>
            <a:endParaRPr lang="da-DK" sz="2000" b="1" dirty="0">
              <a:solidFill>
                <a:schemeClr val="bg1"/>
              </a:solidFill>
            </a:endParaRPr>
          </a:p>
        </p:txBody>
      </p:sp>
      <p:sp>
        <p:nvSpPr>
          <p:cNvPr id="7" name="Tekstfelt 5">
            <a:extLst>
              <a:ext uri="{FF2B5EF4-FFF2-40B4-BE49-F238E27FC236}">
                <a16:creationId xmlns:a16="http://schemas.microsoft.com/office/drawing/2014/main" id="{D34F70C2-573E-920D-4BD7-0E6ABEB13A60}"/>
              </a:ext>
            </a:extLst>
          </p:cNvPr>
          <p:cNvSpPr txBox="1"/>
          <p:nvPr/>
        </p:nvSpPr>
        <p:spPr>
          <a:xfrm>
            <a:off x="4450975" y="24178"/>
            <a:ext cx="4522361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da-DK" sz="2400" dirty="0"/>
          </a:p>
          <a:p>
            <a:pPr algn="r"/>
            <a:r>
              <a:rPr lang="da-DK" sz="2000" dirty="0">
                <a:solidFill>
                  <a:schemeClr val="bg1"/>
                </a:solidFill>
              </a:rPr>
              <a:t>Da den første bil kom til Danmark i 1896 fandtes der ingen regler. Alle måtte køre. De skræmte heste, og ramte ind i huse og fodgængere. </a:t>
            </a:r>
          </a:p>
        </p:txBody>
      </p:sp>
      <p:pic>
        <p:nvPicPr>
          <p:cNvPr id="8" name="Graphic 7" descr="Jail with solid fill">
            <a:extLst>
              <a:ext uri="{FF2B5EF4-FFF2-40B4-BE49-F238E27FC236}">
                <a16:creationId xmlns:a16="http://schemas.microsoft.com/office/drawing/2014/main" id="{7ADCE200-1107-B6A0-C805-8D9D0FB1A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1435" y="5381641"/>
            <a:ext cx="602804" cy="602804"/>
          </a:xfrm>
          <a:prstGeom prst="rect">
            <a:avLst/>
          </a:prstGeom>
        </p:spPr>
      </p:pic>
      <p:pic>
        <p:nvPicPr>
          <p:cNvPr id="9" name="Graphic 8" descr="Gavel with solid fill">
            <a:extLst>
              <a:ext uri="{FF2B5EF4-FFF2-40B4-BE49-F238E27FC236}">
                <a16:creationId xmlns:a16="http://schemas.microsoft.com/office/drawing/2014/main" id="{EA9CA8B5-EBEB-F460-0D20-82F0270DA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31753" y="5683043"/>
            <a:ext cx="914400" cy="914400"/>
          </a:xfrm>
          <a:prstGeom prst="rect">
            <a:avLst/>
          </a:prstGeom>
        </p:spPr>
      </p:pic>
      <p:pic>
        <p:nvPicPr>
          <p:cNvPr id="11" name="Graphic 10" descr="Slippery Road with solid fill">
            <a:extLst>
              <a:ext uri="{FF2B5EF4-FFF2-40B4-BE49-F238E27FC236}">
                <a16:creationId xmlns:a16="http://schemas.microsoft.com/office/drawing/2014/main" id="{412D647A-6BAC-3160-19E4-4FB0365E2B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03350" y="4494957"/>
            <a:ext cx="666030" cy="666030"/>
          </a:xfrm>
          <a:prstGeom prst="rect">
            <a:avLst/>
          </a:prstGeom>
        </p:spPr>
      </p:pic>
      <p:pic>
        <p:nvPicPr>
          <p:cNvPr id="12" name="Picture 2" descr="© La vie au grand air/Wikimedia Commons">
            <a:extLst>
              <a:ext uri="{FF2B5EF4-FFF2-40B4-BE49-F238E27FC236}">
                <a16:creationId xmlns:a16="http://schemas.microsoft.com/office/drawing/2014/main" id="{CA2BBD10-40EA-BCB3-8406-034BE903A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76" y="-1"/>
            <a:ext cx="2977358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mmons.wikimedia.org/wiki/File:Susanne_Lindberg.png">
            <a:extLst>
              <a:ext uri="{FF2B5EF4-FFF2-40B4-BE49-F238E27FC236}">
                <a16:creationId xmlns:a16="http://schemas.microsoft.com/office/drawing/2014/main" id="{1D206168-054B-B55B-C62E-1A2BAEE2C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55" y="2262651"/>
            <a:ext cx="3370949" cy="233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9" descr="Traffic light with solid fill">
            <a:extLst>
              <a:ext uri="{FF2B5EF4-FFF2-40B4-BE49-F238E27FC236}">
                <a16:creationId xmlns:a16="http://schemas.microsoft.com/office/drawing/2014/main" id="{20C4F078-4340-A6A9-362B-12D42905A7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48742" y="4799977"/>
            <a:ext cx="1184468" cy="1184468"/>
          </a:xfrm>
          <a:prstGeom prst="rect">
            <a:avLst/>
          </a:prstGeom>
        </p:spPr>
      </p:pic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AD293C27-9FF3-4007-CBFC-C70545A7C5DC}"/>
              </a:ext>
            </a:extLst>
          </p:cNvPr>
          <p:cNvSpPr/>
          <p:nvPr/>
        </p:nvSpPr>
        <p:spPr>
          <a:xfrm>
            <a:off x="2646513" y="83210"/>
            <a:ext cx="1950722" cy="1177351"/>
          </a:xfrm>
          <a:prstGeom prst="wedgeRoundRectCallout">
            <a:avLst>
              <a:gd name="adj1" fmla="val -60801"/>
              <a:gd name="adj2" fmla="val 110876"/>
              <a:gd name="adj3" fmla="val 16667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solidFill>
                  <a:schemeClr val="bg1"/>
                </a:solidFill>
              </a:rPr>
              <a:t>Hvilke forandringer skal løses </a:t>
            </a:r>
            <a:r>
              <a:rPr lang="da-DK" sz="1400" dirty="0">
                <a:solidFill>
                  <a:schemeClr val="accent4"/>
                </a:solidFill>
              </a:rPr>
              <a:t>til hverdag?</a:t>
            </a:r>
            <a:endParaRPr lang="da-DK" sz="1400" b="1" dirty="0">
              <a:solidFill>
                <a:schemeClr val="accent4"/>
              </a:solidFill>
            </a:endParaRP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21476006-199A-D618-D1AA-F81A9F60503C}"/>
              </a:ext>
            </a:extLst>
          </p:cNvPr>
          <p:cNvSpPr/>
          <p:nvPr/>
        </p:nvSpPr>
        <p:spPr>
          <a:xfrm>
            <a:off x="211409" y="233954"/>
            <a:ext cx="2206064" cy="1177352"/>
          </a:xfrm>
          <a:prstGeom prst="wedgeRoundRectCallout">
            <a:avLst>
              <a:gd name="adj1" fmla="val 41078"/>
              <a:gd name="adj2" fmla="val 101678"/>
              <a:gd name="adj3" fmla="val 16667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>
                <a:solidFill>
                  <a:schemeClr val="bg1"/>
                </a:solidFill>
              </a:rPr>
              <a:t>Hvilke forandringer </a:t>
            </a:r>
            <a:r>
              <a:rPr lang="da-DK" sz="1400" dirty="0">
                <a:solidFill>
                  <a:schemeClr val="bg1"/>
                </a:solidFill>
              </a:rPr>
              <a:t>kræver nye </a:t>
            </a:r>
            <a:r>
              <a:rPr lang="da-DK" sz="1400" dirty="0">
                <a:solidFill>
                  <a:schemeClr val="accent4"/>
                </a:solidFill>
              </a:rPr>
              <a:t>opfindelser</a:t>
            </a:r>
            <a:r>
              <a:rPr lang="da-DK" sz="1400" dirty="0">
                <a:solidFill>
                  <a:schemeClr val="bg1"/>
                </a:solidFill>
              </a:rPr>
              <a:t> eller </a:t>
            </a:r>
            <a:r>
              <a:rPr lang="da-DK" sz="1400" dirty="0">
                <a:solidFill>
                  <a:schemeClr val="accent4"/>
                </a:solidFill>
              </a:rPr>
              <a:t>love</a:t>
            </a:r>
            <a:r>
              <a:rPr lang="da-DK" sz="1400" dirty="0">
                <a:solidFill>
                  <a:schemeClr val="bg1"/>
                </a:solidFill>
              </a:rPr>
              <a:t>?</a:t>
            </a:r>
            <a:endParaRPr lang="da-DK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671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apers on the ceiling&#10;&#10;AI-generated content may be incorrect.">
            <a:extLst>
              <a:ext uri="{FF2B5EF4-FFF2-40B4-BE49-F238E27FC236}">
                <a16:creationId xmlns:a16="http://schemas.microsoft.com/office/drawing/2014/main" id="{FAB06FAB-8E90-70C8-A7F8-13E8E0B1D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42794" y="816696"/>
            <a:ext cx="6858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23D74D-E8D9-6C6C-FFB4-13AEA6E5F5CD}"/>
              </a:ext>
            </a:extLst>
          </p:cNvPr>
          <p:cNvSpPr txBox="1"/>
          <p:nvPr/>
        </p:nvSpPr>
        <p:spPr>
          <a:xfrm>
            <a:off x="290569" y="4992677"/>
            <a:ext cx="13690181" cy="238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pic>
        <p:nvPicPr>
          <p:cNvPr id="3" name="Picture 4" descr="Meta logo PNG transparent image download, size: 3000x2250px">
            <a:extLst>
              <a:ext uri="{FF2B5EF4-FFF2-40B4-BE49-F238E27FC236}">
                <a16:creationId xmlns:a16="http://schemas.microsoft.com/office/drawing/2014/main" id="{7E762B4E-54F8-03EE-5E2F-A39FB858B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90" y="5364682"/>
            <a:ext cx="1915690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oogle Logo, symbol, meaning, history, PNG, brand">
            <a:extLst>
              <a:ext uri="{FF2B5EF4-FFF2-40B4-BE49-F238E27FC236}">
                <a16:creationId xmlns:a16="http://schemas.microsoft.com/office/drawing/2014/main" id="{06F5850A-454F-DF5D-18CD-1594F0A3F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9" y="5380679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Skole og Forældre">
            <a:extLst>
              <a:ext uri="{FF2B5EF4-FFF2-40B4-BE49-F238E27FC236}">
                <a16:creationId xmlns:a16="http://schemas.microsoft.com/office/drawing/2014/main" id="{0B49BE16-FF61-D6F3-4C82-84D715692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280" y="5586095"/>
            <a:ext cx="2554253" cy="9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Snapchat Logo, symbol, meaning, history, PNG, brand">
            <a:extLst>
              <a:ext uri="{FF2B5EF4-FFF2-40B4-BE49-F238E27FC236}">
                <a16:creationId xmlns:a16="http://schemas.microsoft.com/office/drawing/2014/main" id="{EA420735-4CD3-14B1-AE63-B6B0DD2D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898" y="5364681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Pressekontakt - FOLA - Forældrenes Landsorganisation">
            <a:extLst>
              <a:ext uri="{FF2B5EF4-FFF2-40B4-BE49-F238E27FC236}">
                <a16:creationId xmlns:a16="http://schemas.microsoft.com/office/drawing/2014/main" id="{ECA8C5ED-F00F-5AED-4789-C90694EAF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32" y="5008265"/>
            <a:ext cx="2210081" cy="209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2B0715D-3841-7691-F28C-B6EB3E09A1D7}"/>
              </a:ext>
            </a:extLst>
          </p:cNvPr>
          <p:cNvSpPr txBox="1">
            <a:spLocks/>
          </p:cNvSpPr>
          <p:nvPr/>
        </p:nvSpPr>
        <p:spPr>
          <a:xfrm>
            <a:off x="1561897" y="2483552"/>
            <a:ext cx="100584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3600" dirty="0"/>
              <a:t>Her er hvad klassen har</a:t>
            </a:r>
          </a:p>
          <a:p>
            <a:r>
              <a:rPr lang="da-DK" sz="3600" dirty="0"/>
              <a:t>anbefalet os, hinanden, </a:t>
            </a:r>
          </a:p>
          <a:p>
            <a:r>
              <a:rPr lang="da-DK" sz="3600" dirty="0"/>
              <a:t>og dem der bestemmer</a:t>
            </a:r>
          </a:p>
          <a:p>
            <a:r>
              <a:rPr lang="da-DK" sz="3600" dirty="0"/>
              <a:t>ude i verden</a:t>
            </a:r>
          </a:p>
        </p:txBody>
      </p:sp>
      <p:pic>
        <p:nvPicPr>
          <p:cNvPr id="13" name="Picture 12" descr="A pink and purple cover with a letter s&#10;&#10;AI-generated content may be incorrect.">
            <a:extLst>
              <a:ext uri="{FF2B5EF4-FFF2-40B4-BE49-F238E27FC236}">
                <a16:creationId xmlns:a16="http://schemas.microsoft.com/office/drawing/2014/main" id="{785038E5-C5F2-C555-25F6-C8E123F073A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1" t="3611" r="3385" b="-56"/>
          <a:stretch>
            <a:fillRect/>
          </a:stretch>
        </p:blipFill>
        <p:spPr>
          <a:xfrm rot="21198979">
            <a:off x="7365664" y="1916240"/>
            <a:ext cx="1818993" cy="2569955"/>
          </a:xfrm>
          <a:prstGeom prst="rect">
            <a:avLst/>
          </a:prstGeom>
          <a:effectLst>
            <a:glow rad="639871">
              <a:schemeClr val="bg1">
                <a:alpha val="79000"/>
              </a:schemeClr>
            </a:glow>
          </a:effectLst>
        </p:spPr>
      </p:pic>
      <p:sp>
        <p:nvSpPr>
          <p:cNvPr id="10" name="Kombinationskurve 14">
            <a:extLst>
              <a:ext uri="{FF2B5EF4-FFF2-40B4-BE49-F238E27FC236}">
                <a16:creationId xmlns:a16="http://schemas.microsoft.com/office/drawing/2014/main" id="{79BF6BB7-C282-C350-DBED-E0BDADD51902}"/>
              </a:ext>
            </a:extLst>
          </p:cNvPr>
          <p:cNvSpPr/>
          <p:nvPr/>
        </p:nvSpPr>
        <p:spPr>
          <a:xfrm rot="5733943" flipH="1">
            <a:off x="4221843" y="1266207"/>
            <a:ext cx="1495736" cy="25667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accent4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Ç</a:t>
            </a:r>
            <a:r>
              <a:rPr lang="da-DK" dirty="0"/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3687718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697EE-D77F-FBC8-BA10-8A8BA45F2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apers on the ceiling&#10;&#10;AI-generated content may be incorrect.">
            <a:extLst>
              <a:ext uri="{FF2B5EF4-FFF2-40B4-BE49-F238E27FC236}">
                <a16:creationId xmlns:a16="http://schemas.microsoft.com/office/drawing/2014/main" id="{B5E31B5D-3AE6-6A87-E1AE-EDB981024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42794" y="816696"/>
            <a:ext cx="6858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FEF5A-95D5-505F-B66A-55B11A197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50" y="2725664"/>
            <a:ext cx="4690188" cy="1325563"/>
          </a:xfrm>
        </p:spPr>
        <p:txBody>
          <a:bodyPr>
            <a:noAutofit/>
          </a:bodyPr>
          <a:lstStyle/>
          <a:p>
            <a:r>
              <a:rPr lang="da-DK" sz="3200" dirty="0"/>
              <a:t>Del jeres erfaringer</a:t>
            </a:r>
            <a:br>
              <a:rPr lang="da-DK" sz="3200" dirty="0"/>
            </a:br>
            <a:r>
              <a:rPr lang="da-DK" sz="3200" dirty="0"/>
              <a:t>ved bordet</a:t>
            </a:r>
            <a:br>
              <a:rPr lang="en-DK" sz="3200" dirty="0"/>
            </a:br>
            <a:r>
              <a:rPr lang="da-DK" sz="1800" dirty="0"/>
              <a:t> </a:t>
            </a:r>
            <a:br>
              <a:rPr lang="en-DK" sz="1800" dirty="0"/>
            </a:br>
            <a:br>
              <a:rPr lang="en-DK" sz="1800" dirty="0"/>
            </a:br>
            <a:r>
              <a:rPr lang="da-DK" sz="1800" dirty="0"/>
              <a:t>Tænk på tiden siden efterårsferien, hvor klassen har haft OS-forløbet i skolen. Kig på lektierne i har lavet Elevens Bog</a:t>
            </a:r>
            <a:br>
              <a:rPr lang="en-DK" sz="1800" dirty="0"/>
            </a:br>
            <a:br>
              <a:rPr lang="en-DK" sz="1800" dirty="0"/>
            </a:br>
            <a:r>
              <a:rPr lang="da-DK" sz="1800" dirty="0">
                <a:solidFill>
                  <a:schemeClr val="accent4"/>
                </a:solidFill>
              </a:rPr>
              <a:t>Har I lært noget </a:t>
            </a:r>
            <a:r>
              <a:rPr lang="da-DK" sz="1800" u="sng" dirty="0">
                <a:solidFill>
                  <a:schemeClr val="accent4"/>
                </a:solidFill>
              </a:rPr>
              <a:t>af</a:t>
            </a:r>
            <a:r>
              <a:rPr lang="da-DK" sz="1800" dirty="0">
                <a:solidFill>
                  <a:schemeClr val="accent4"/>
                </a:solidFill>
              </a:rPr>
              <a:t> eller sammen </a:t>
            </a:r>
            <a:r>
              <a:rPr lang="da-DK" sz="1800" u="sng" dirty="0">
                <a:solidFill>
                  <a:schemeClr val="accent4"/>
                </a:solidFill>
              </a:rPr>
              <a:t>med</a:t>
            </a:r>
            <a:r>
              <a:rPr lang="da-DK" sz="1800" dirty="0">
                <a:solidFill>
                  <a:schemeClr val="accent4"/>
                </a:solidFill>
              </a:rPr>
              <a:t> jeres børn, </a:t>
            </a:r>
            <a:r>
              <a:rPr lang="da-DK" sz="1800" dirty="0"/>
              <a:t>som var usynligt, ukendt eller svært at forstå for voksne?</a:t>
            </a:r>
            <a:br>
              <a:rPr lang="en-DK" sz="1800" dirty="0"/>
            </a:br>
            <a:r>
              <a:rPr lang="da-DK" sz="1800" dirty="0"/>
              <a:t> </a:t>
            </a:r>
            <a:br>
              <a:rPr lang="en-DK" sz="1800" dirty="0"/>
            </a:br>
            <a:r>
              <a:rPr lang="da-DK" sz="1800" dirty="0">
                <a:solidFill>
                  <a:schemeClr val="accent4"/>
                </a:solidFill>
              </a:rPr>
              <a:t>Hvad har i lært </a:t>
            </a:r>
            <a:r>
              <a:rPr lang="da-DK" sz="1800" u="sng" dirty="0">
                <a:solidFill>
                  <a:schemeClr val="accent4"/>
                </a:solidFill>
              </a:rPr>
              <a:t>om</a:t>
            </a:r>
            <a:r>
              <a:rPr lang="da-DK" sz="1800" dirty="0">
                <a:solidFill>
                  <a:schemeClr val="accent4"/>
                </a:solidFill>
              </a:rPr>
              <a:t> klassens digitale liv?</a:t>
            </a:r>
            <a:r>
              <a:rPr lang="da-DK" sz="1800" dirty="0"/>
              <a:t> Fx hvordan de er online sammen med andre? Oplevelser de har delt med jer? Hvad betyder deres apps og kanaler for dem?</a:t>
            </a:r>
            <a:br>
              <a:rPr lang="da-DK" sz="1800" dirty="0"/>
            </a:br>
            <a:br>
              <a:rPr lang="da-DK" sz="1800" dirty="0"/>
            </a:br>
            <a:r>
              <a:rPr lang="da-DK" sz="1800" dirty="0"/>
              <a:t>Er der noget I vil gøre </a:t>
            </a:r>
            <a:r>
              <a:rPr lang="da-DK" sz="1800" dirty="0">
                <a:solidFill>
                  <a:schemeClr val="accent4"/>
                </a:solidFill>
              </a:rPr>
              <a:t>anderledes fremover</a:t>
            </a:r>
            <a:r>
              <a:rPr lang="da-DK" sz="1800" dirty="0"/>
              <a:t>, eller som klassens voksne skal være sammen om?</a:t>
            </a:r>
            <a:br>
              <a:rPr lang="en-DK" sz="1800" dirty="0"/>
            </a:br>
            <a:br>
              <a:rPr lang="en-DK" sz="1500" dirty="0"/>
            </a:br>
            <a:endParaRPr lang="da-DK" sz="1500" dirty="0">
              <a:solidFill>
                <a:schemeClr val="accent4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04FA790-1EAC-8B85-0465-C54D2B97F6D3}"/>
              </a:ext>
            </a:extLst>
          </p:cNvPr>
          <p:cNvSpPr txBox="1">
            <a:spLocks/>
          </p:cNvSpPr>
          <p:nvPr/>
        </p:nvSpPr>
        <p:spPr>
          <a:xfrm>
            <a:off x="600635" y="550983"/>
            <a:ext cx="10058402" cy="749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endParaRPr lang="da-DK" dirty="0"/>
          </a:p>
        </p:txBody>
      </p:sp>
      <p:pic>
        <p:nvPicPr>
          <p:cNvPr id="13" name="Picture 12" descr="A pink and purple cover with a letter s&#10;&#10;AI-generated content may be incorrect.">
            <a:extLst>
              <a:ext uri="{FF2B5EF4-FFF2-40B4-BE49-F238E27FC236}">
                <a16:creationId xmlns:a16="http://schemas.microsoft.com/office/drawing/2014/main" id="{3E2F300F-3723-D98A-CA6E-F193275784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3611" r="3385" b="-56"/>
          <a:stretch>
            <a:fillRect/>
          </a:stretch>
        </p:blipFill>
        <p:spPr>
          <a:xfrm rot="21198979">
            <a:off x="7365664" y="1916240"/>
            <a:ext cx="1818993" cy="2569955"/>
          </a:xfrm>
          <a:prstGeom prst="rect">
            <a:avLst/>
          </a:prstGeom>
          <a:effectLst>
            <a:glow rad="639871">
              <a:schemeClr val="bg1">
                <a:alpha val="79000"/>
              </a:schemeClr>
            </a:glo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D883BD2-E27C-C5EB-82D4-AD75D2466356}"/>
              </a:ext>
            </a:extLst>
          </p:cNvPr>
          <p:cNvSpPr txBox="1">
            <a:spLocks/>
          </p:cNvSpPr>
          <p:nvPr/>
        </p:nvSpPr>
        <p:spPr>
          <a:xfrm>
            <a:off x="8271948" y="4764954"/>
            <a:ext cx="3644134" cy="1870855"/>
          </a:xfrm>
          <a:prstGeom prst="rect">
            <a:avLst/>
          </a:prstGeom>
          <a:solidFill>
            <a:schemeClr val="bg1">
              <a:alpha val="43000"/>
            </a:schemeClr>
          </a:solidFill>
          <a:effectLst>
            <a:glow rad="213107">
              <a:schemeClr val="bg1">
                <a:alpha val="79106"/>
              </a:schemeClr>
            </a:glow>
            <a:softEdge rad="71777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1500" dirty="0"/>
              <a:t>Vi har haft timer om at være sammen, youtubere og </a:t>
            </a:r>
            <a:r>
              <a:rPr lang="da-DK" sz="1500" dirty="0">
                <a:solidFill>
                  <a:schemeClr val="accent4"/>
                </a:solidFill>
              </a:rPr>
              <a:t>influencere</a:t>
            </a:r>
            <a:r>
              <a:rPr lang="da-DK" sz="1500" dirty="0"/>
              <a:t>, usynlig </a:t>
            </a:r>
            <a:r>
              <a:rPr lang="da-DK" sz="1500" dirty="0">
                <a:solidFill>
                  <a:schemeClr val="accent4"/>
                </a:solidFill>
              </a:rPr>
              <a:t>konflikt/udelukkelse </a:t>
            </a:r>
            <a:r>
              <a:rPr lang="da-DK" sz="1500" dirty="0">
                <a:solidFill>
                  <a:schemeClr val="accent6"/>
                </a:solidFill>
              </a:rPr>
              <a:t>online, </a:t>
            </a:r>
            <a:r>
              <a:rPr lang="da-DK" sz="1500" dirty="0"/>
              <a:t>og manipulerende </a:t>
            </a:r>
            <a:r>
              <a:rPr lang="da-DK" sz="1500" dirty="0">
                <a:solidFill>
                  <a:schemeClr val="accent4"/>
                </a:solidFill>
              </a:rPr>
              <a:t>app-design. </a:t>
            </a:r>
            <a:r>
              <a:rPr lang="da-DK" sz="1500" dirty="0">
                <a:solidFill>
                  <a:schemeClr val="accent6"/>
                </a:solidFill>
              </a:rPr>
              <a:t>Til sidst har </a:t>
            </a:r>
            <a:r>
              <a:rPr lang="da-DK" sz="1500" dirty="0">
                <a:solidFill>
                  <a:schemeClr val="accent4"/>
                </a:solidFill>
              </a:rPr>
              <a:t>klassen samlet deres anbefalinger </a:t>
            </a:r>
            <a:r>
              <a:rPr lang="da-DK" sz="1500" dirty="0">
                <a:solidFill>
                  <a:schemeClr val="accent6"/>
                </a:solidFill>
              </a:rPr>
              <a:t>til at skabe et bedre liv online i fremtiden.</a:t>
            </a:r>
            <a:endParaRPr lang="da-DK" sz="15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202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1D881-4AA8-6275-589C-D7655D7A4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cirkel, skærmbillede, Farverigt, sfære/kugle&#10;&#10;AI-genereret indhold kan være ukorrekt.">
            <a:extLst>
              <a:ext uri="{FF2B5EF4-FFF2-40B4-BE49-F238E27FC236}">
                <a16:creationId xmlns:a16="http://schemas.microsoft.com/office/drawing/2014/main" id="{25F9D48B-E78C-4B61-C0A9-83780BFC5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243153" y="119544"/>
            <a:ext cx="9371731" cy="6618912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1C46014D-7FBA-3FE9-051E-1814F1851C8F}"/>
              </a:ext>
            </a:extLst>
          </p:cNvPr>
          <p:cNvSpPr txBox="1">
            <a:spLocks/>
          </p:cNvSpPr>
          <p:nvPr/>
        </p:nvSpPr>
        <p:spPr>
          <a:xfrm>
            <a:off x="9151080" y="2118619"/>
            <a:ext cx="2927608" cy="670598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endParaRPr lang="da-DK" sz="2000" dirty="0">
              <a:latin typeface="Myriad Pro"/>
            </a:endParaRPr>
          </a:p>
          <a:p>
            <a:r>
              <a:rPr lang="da-DK" sz="2400" dirty="0">
                <a:latin typeface="Myriad Pro"/>
              </a:rPr>
              <a:t>Hvordan kan </a:t>
            </a:r>
            <a:r>
              <a:rPr lang="da-DK" sz="2400" b="1" dirty="0">
                <a:latin typeface="Myriad Pro"/>
              </a:rPr>
              <a:t>børn og </a:t>
            </a:r>
            <a:r>
              <a:rPr lang="da-DK" sz="2400" b="1" dirty="0">
                <a:solidFill>
                  <a:schemeClr val="accent6"/>
                </a:solidFill>
                <a:latin typeface="Myriad Pro"/>
              </a:rPr>
              <a:t>unge selv</a:t>
            </a:r>
            <a:r>
              <a:rPr lang="da-DK" sz="2400" dirty="0">
                <a:solidFill>
                  <a:schemeClr val="accent6"/>
                </a:solidFill>
                <a:latin typeface="Myriad Pro"/>
              </a:rPr>
              <a:t> </a:t>
            </a:r>
            <a:r>
              <a:rPr lang="da-DK" sz="2400" dirty="0">
                <a:solidFill>
                  <a:schemeClr val="accent4"/>
                </a:solidFill>
                <a:latin typeface="Myriad Pro"/>
              </a:rPr>
              <a:t>være med til at forme et godt digitalt liv?</a:t>
            </a:r>
            <a:endParaRPr lang="da-DK" sz="2400" b="1" dirty="0">
              <a:solidFill>
                <a:schemeClr val="accent4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000" dirty="0">
              <a:solidFill>
                <a:srgbClr val="2F284E"/>
              </a:solidFill>
              <a:latin typeface="Myriad Pro"/>
            </a:endParaRPr>
          </a:p>
          <a:p>
            <a:endParaRPr lang="da-DK" sz="2000" dirty="0">
              <a:solidFill>
                <a:schemeClr val="bg1">
                  <a:lumMod val="76000"/>
                </a:schemeClr>
              </a:solidFill>
              <a:latin typeface="Myriad Pro"/>
            </a:endParaRP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5004515E-D915-6144-B6D6-80FB061AF374}"/>
              </a:ext>
            </a:extLst>
          </p:cNvPr>
          <p:cNvSpPr txBox="1">
            <a:spLocks/>
          </p:cNvSpPr>
          <p:nvPr/>
        </p:nvSpPr>
        <p:spPr>
          <a:xfrm>
            <a:off x="1" y="2359724"/>
            <a:ext cx="2575978" cy="67059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da-DK" sz="2400" dirty="0">
                <a:solidFill>
                  <a:schemeClr val="accent6"/>
                </a:solidFill>
                <a:latin typeface="Myriad Pro"/>
              </a:rPr>
              <a:t>Hvordan kan </a:t>
            </a:r>
            <a:r>
              <a:rPr lang="da-DK" sz="2400" b="1" dirty="0">
                <a:solidFill>
                  <a:schemeClr val="accent6"/>
                </a:solidFill>
                <a:latin typeface="Myriad Pro"/>
              </a:rPr>
              <a:t>vi</a:t>
            </a:r>
            <a:r>
              <a:rPr lang="da-DK" sz="2400" dirty="0">
                <a:solidFill>
                  <a:schemeClr val="accent6"/>
                </a:solidFill>
                <a:latin typeface="Myriad Pro"/>
              </a:rPr>
              <a:t> </a:t>
            </a:r>
            <a:r>
              <a:rPr lang="da-DK" sz="2400" b="1" dirty="0">
                <a:solidFill>
                  <a:schemeClr val="accent6"/>
                </a:solidFill>
                <a:latin typeface="Myriad Pro"/>
              </a:rPr>
              <a:t>voksne</a:t>
            </a:r>
            <a:r>
              <a:rPr lang="da-DK" sz="2400" dirty="0">
                <a:solidFill>
                  <a:schemeClr val="accent6"/>
                </a:solidFill>
                <a:latin typeface="Myriad Pro"/>
              </a:rPr>
              <a:t> </a:t>
            </a:r>
            <a:r>
              <a:rPr lang="da-DK" sz="2400" dirty="0">
                <a:solidFill>
                  <a:schemeClr val="accent4"/>
                </a:solidFill>
                <a:latin typeface="Myriad Pro"/>
              </a:rPr>
              <a:t>være med til at forme et godt digitalt liv?</a:t>
            </a:r>
            <a:endParaRPr lang="da-DK" sz="2400" b="1" dirty="0">
              <a:solidFill>
                <a:schemeClr val="accent4"/>
              </a:solidFill>
              <a:latin typeface="Myriad Pro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2A67E048-C56F-9CA7-E7EB-E4B6E263EBF4}"/>
              </a:ext>
            </a:extLst>
          </p:cNvPr>
          <p:cNvSpPr txBox="1">
            <a:spLocks/>
          </p:cNvSpPr>
          <p:nvPr/>
        </p:nvSpPr>
        <p:spPr>
          <a:xfrm>
            <a:off x="2966203" y="844162"/>
            <a:ext cx="2373782" cy="670598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da-DK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Myriad Pro"/>
              </a:rPr>
              <a:t>Fx politikere, </a:t>
            </a:r>
          </a:p>
          <a:p>
            <a:pPr algn="r"/>
            <a:r>
              <a:rPr lang="da-DK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Myriad Pro"/>
              </a:rPr>
              <a:t>andre brugere og</a:t>
            </a:r>
          </a:p>
          <a:p>
            <a:pPr algn="r"/>
            <a:r>
              <a:rPr lang="da-DK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Myriad Pro"/>
              </a:rPr>
              <a:t>gamere, dem der laver indhold, app-designere, platforme, virksomheder</a:t>
            </a: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000" dirty="0">
              <a:solidFill>
                <a:schemeClr val="bg1">
                  <a:lumMod val="76000"/>
                </a:schemeClr>
              </a:solidFill>
              <a:latin typeface="Myriad Pro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7093CE3-44D2-D907-B847-939A6D66CEA5}"/>
              </a:ext>
            </a:extLst>
          </p:cNvPr>
          <p:cNvSpPr/>
          <p:nvPr/>
        </p:nvSpPr>
        <p:spPr>
          <a:xfrm>
            <a:off x="1577116" y="4673153"/>
            <a:ext cx="2575978" cy="1862473"/>
          </a:xfrm>
          <a:prstGeom prst="roundRect">
            <a:avLst>
              <a:gd name="adj" fmla="val 6612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None/>
            </a:pPr>
            <a:endParaRPr lang="da-DK" sz="2400" kern="1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da-DK" sz="2400" kern="100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Voksne </a:t>
            </a:r>
          </a:p>
          <a:p>
            <a:pPr algn="ctr">
              <a:buNone/>
            </a:pPr>
            <a:r>
              <a:rPr lang="da-DK" sz="2400" kern="100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i det nære</a:t>
            </a:r>
            <a:endParaRPr lang="en-DK" sz="3600" kern="1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31178B4-FE88-2165-B4CE-131B1E1729B5}"/>
              </a:ext>
            </a:extLst>
          </p:cNvPr>
          <p:cNvSpPr/>
          <p:nvPr/>
        </p:nvSpPr>
        <p:spPr>
          <a:xfrm>
            <a:off x="7530145" y="4658097"/>
            <a:ext cx="2575978" cy="1806291"/>
          </a:xfrm>
          <a:prstGeom prst="roundRect">
            <a:avLst>
              <a:gd name="adj" fmla="val 6612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None/>
            </a:pPr>
            <a:endParaRPr lang="da-DK" sz="2400" kern="1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da-DK" sz="2400" kern="100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Klassen og </a:t>
            </a:r>
          </a:p>
          <a:p>
            <a:pPr algn="ctr">
              <a:buNone/>
            </a:pPr>
            <a:r>
              <a:rPr lang="da-DK" sz="2400" kern="100" dirty="0">
                <a:solidFill>
                  <a:schemeClr val="bg1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ea typeface="Aptos" panose="020B0004020202020204" pitchFamily="34" charset="0"/>
                <a:cs typeface="Times New Roman" panose="02020603050405020304" pitchFamily="18" charset="0"/>
              </a:rPr>
              <a:t>deres venner</a:t>
            </a:r>
            <a:endParaRPr lang="en-DK" sz="3600" kern="100" dirty="0">
              <a:solidFill>
                <a:schemeClr val="bg1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14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8C13-6DDB-84DE-7CD8-02BCAB2B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 descr="Et billede, der indeholder tekst, skærmbillede, grafisk design, Grafik&#10;&#10;AI-genereret indhold kan være ukorrekt.">
            <a:extLst>
              <a:ext uri="{FF2B5EF4-FFF2-40B4-BE49-F238E27FC236}">
                <a16:creationId xmlns:a16="http://schemas.microsoft.com/office/drawing/2014/main" id="{1413597E-A894-74BA-5D58-55E3951FEB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204"/>
          <a:stretch>
            <a:fillRect/>
          </a:stretch>
        </p:blipFill>
        <p:spPr>
          <a:xfrm>
            <a:off x="499836" y="3751607"/>
            <a:ext cx="11192327" cy="3942719"/>
          </a:xfrm>
          <a:prstGeom prst="rect">
            <a:avLst/>
          </a:prstGeom>
        </p:spPr>
      </p:pic>
      <p:sp>
        <p:nvSpPr>
          <p:cNvPr id="4" name="Afrundet rektangel 3">
            <a:extLst>
              <a:ext uri="{FF2B5EF4-FFF2-40B4-BE49-F238E27FC236}">
                <a16:creationId xmlns:a16="http://schemas.microsoft.com/office/drawing/2014/main" id="{F5E59B9E-81C7-2D42-966B-CD0B9EB9EAAC}"/>
              </a:ext>
            </a:extLst>
          </p:cNvPr>
          <p:cNvSpPr/>
          <p:nvPr/>
        </p:nvSpPr>
        <p:spPr>
          <a:xfrm>
            <a:off x="6966599" y="2302783"/>
            <a:ext cx="4725564" cy="4002039"/>
          </a:xfrm>
          <a:custGeom>
            <a:avLst/>
            <a:gdLst>
              <a:gd name="connsiteX0" fmla="*/ 0 w 4725564"/>
              <a:gd name="connsiteY0" fmla="*/ 165201 h 4467298"/>
              <a:gd name="connsiteX1" fmla="*/ 165201 w 4725564"/>
              <a:gd name="connsiteY1" fmla="*/ 0 h 4467298"/>
              <a:gd name="connsiteX2" fmla="*/ 4560363 w 4725564"/>
              <a:gd name="connsiteY2" fmla="*/ 0 h 4467298"/>
              <a:gd name="connsiteX3" fmla="*/ 4725564 w 4725564"/>
              <a:gd name="connsiteY3" fmla="*/ 165201 h 4467298"/>
              <a:gd name="connsiteX4" fmla="*/ 4725564 w 4725564"/>
              <a:gd name="connsiteY4" fmla="*/ 4302097 h 4467298"/>
              <a:gd name="connsiteX5" fmla="*/ 4560363 w 4725564"/>
              <a:gd name="connsiteY5" fmla="*/ 4467298 h 4467298"/>
              <a:gd name="connsiteX6" fmla="*/ 165201 w 4725564"/>
              <a:gd name="connsiteY6" fmla="*/ 4467298 h 4467298"/>
              <a:gd name="connsiteX7" fmla="*/ 0 w 4725564"/>
              <a:gd name="connsiteY7" fmla="*/ 4302097 h 4467298"/>
              <a:gd name="connsiteX8" fmla="*/ 0 w 4725564"/>
              <a:gd name="connsiteY8" fmla="*/ 165201 h 4467298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529326 w 4725564"/>
              <a:gd name="connsiteY6" fmla="*/ 4467299 h 4467299"/>
              <a:gd name="connsiteX7" fmla="*/ 165201 w 4725564"/>
              <a:gd name="connsiteY7" fmla="*/ 4467298 h 4467299"/>
              <a:gd name="connsiteX8" fmla="*/ 0 w 4725564"/>
              <a:gd name="connsiteY8" fmla="*/ 4302097 h 4467299"/>
              <a:gd name="connsiteX9" fmla="*/ 0 w 4725564"/>
              <a:gd name="connsiteY9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759671 w 4725564"/>
              <a:gd name="connsiteY6" fmla="*/ 4467299 h 4467299"/>
              <a:gd name="connsiteX7" fmla="*/ 529326 w 4725564"/>
              <a:gd name="connsiteY7" fmla="*/ 4467299 h 4467299"/>
              <a:gd name="connsiteX8" fmla="*/ 165201 w 4725564"/>
              <a:gd name="connsiteY8" fmla="*/ 4467298 h 4467299"/>
              <a:gd name="connsiteX9" fmla="*/ 0 w 4725564"/>
              <a:gd name="connsiteY9" fmla="*/ 4302097 h 4467299"/>
              <a:gd name="connsiteX10" fmla="*/ 0 w 4725564"/>
              <a:gd name="connsiteY10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1010957 w 4725564"/>
              <a:gd name="connsiteY6" fmla="*/ 4467299 h 4467299"/>
              <a:gd name="connsiteX7" fmla="*/ 759671 w 4725564"/>
              <a:gd name="connsiteY7" fmla="*/ 4467299 h 4467299"/>
              <a:gd name="connsiteX8" fmla="*/ 529326 w 4725564"/>
              <a:gd name="connsiteY8" fmla="*/ 4467299 h 4467299"/>
              <a:gd name="connsiteX9" fmla="*/ 165201 w 4725564"/>
              <a:gd name="connsiteY9" fmla="*/ 4467298 h 4467299"/>
              <a:gd name="connsiteX10" fmla="*/ 0 w 4725564"/>
              <a:gd name="connsiteY10" fmla="*/ 4302097 h 4467299"/>
              <a:gd name="connsiteX11" fmla="*/ 0 w 4725564"/>
              <a:gd name="connsiteY11" fmla="*/ 165201 h 4467299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010957 w 4725564"/>
              <a:gd name="connsiteY6" fmla="*/ 446729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122639 w 4725564"/>
              <a:gd name="connsiteY6" fmla="*/ 447427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5564" h="4851207">
                <a:moveTo>
                  <a:pt x="0" y="165201"/>
                </a:moveTo>
                <a:cubicBezTo>
                  <a:pt x="0" y="73963"/>
                  <a:pt x="73963" y="0"/>
                  <a:pt x="165201" y="0"/>
                </a:cubicBezTo>
                <a:lnTo>
                  <a:pt x="4560363" y="0"/>
                </a:lnTo>
                <a:cubicBezTo>
                  <a:pt x="4651601" y="0"/>
                  <a:pt x="4725564" y="73963"/>
                  <a:pt x="4725564" y="165201"/>
                </a:cubicBezTo>
                <a:lnTo>
                  <a:pt x="4725564" y="4302097"/>
                </a:lnTo>
                <a:cubicBezTo>
                  <a:pt x="4725564" y="4393335"/>
                  <a:pt x="4651601" y="4467298"/>
                  <a:pt x="4560363" y="4467298"/>
                </a:cubicBezTo>
                <a:lnTo>
                  <a:pt x="1122639" y="4474279"/>
                </a:lnTo>
                <a:lnTo>
                  <a:pt x="1192441" y="4851207"/>
                </a:lnTo>
                <a:lnTo>
                  <a:pt x="529326" y="4467299"/>
                </a:lnTo>
                <a:lnTo>
                  <a:pt x="165201" y="4467298"/>
                </a:lnTo>
                <a:cubicBezTo>
                  <a:pt x="73963" y="4467298"/>
                  <a:pt x="0" y="4393335"/>
                  <a:pt x="0" y="4302097"/>
                </a:cubicBezTo>
                <a:lnTo>
                  <a:pt x="0" y="165201"/>
                </a:lnTo>
                <a:close/>
              </a:path>
            </a:pathLst>
          </a:custGeom>
          <a:solidFill>
            <a:schemeClr val="bg1">
              <a:alpha val="74307"/>
            </a:schemeClr>
          </a:solidFill>
          <a:ln w="12700">
            <a:solidFill>
              <a:schemeClr val="tx1"/>
            </a:solidFill>
          </a:ln>
          <a:effectLst>
            <a:innerShdw blurRad="310787" dist="197299" dir="13500000">
              <a:prstClr val="black">
                <a:alpha val="11579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2E86BFC-59FF-4B16-CD03-D5F54C5F1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34" y="1616487"/>
            <a:ext cx="4725565" cy="715955"/>
          </a:xfrm>
        </p:spPr>
        <p:txBody>
          <a:bodyPr>
            <a:normAutofit/>
          </a:bodyPr>
          <a:lstStyle/>
          <a:p>
            <a:pPr algn="r"/>
            <a:r>
              <a:rPr lang="da-DK" sz="2800" dirty="0">
                <a:solidFill>
                  <a:schemeClr val="accent4"/>
                </a:solidFill>
                <a:latin typeface="Myriad Pro Light"/>
              </a:rPr>
              <a:t>Vi voksne</a:t>
            </a:r>
            <a:endParaRPr lang="da-DK" sz="2800" b="0" dirty="0">
              <a:solidFill>
                <a:schemeClr val="tx2"/>
              </a:solidFill>
            </a:endParaRP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91BA39DA-329D-4558-63B8-7EB7EB5A6A38}"/>
              </a:ext>
            </a:extLst>
          </p:cNvPr>
          <p:cNvSpPr txBox="1">
            <a:spLocks/>
          </p:cNvSpPr>
          <p:nvPr/>
        </p:nvSpPr>
        <p:spPr>
          <a:xfrm>
            <a:off x="6613694" y="1343243"/>
            <a:ext cx="4725565" cy="1196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2800" dirty="0">
                <a:solidFill>
                  <a:schemeClr val="accent4"/>
                </a:solidFill>
                <a:latin typeface="Myriad Pro Light"/>
              </a:rPr>
              <a:t>Vores børn</a:t>
            </a:r>
            <a:endParaRPr lang="da-DK" dirty="0">
              <a:solidFill>
                <a:schemeClr val="accent4"/>
              </a:solidFill>
              <a:latin typeface="Myriad Pro Light"/>
            </a:endParaRPr>
          </a:p>
        </p:txBody>
      </p:sp>
      <p:sp>
        <p:nvSpPr>
          <p:cNvPr id="14" name="Afrundet rektangel 3">
            <a:extLst>
              <a:ext uri="{FF2B5EF4-FFF2-40B4-BE49-F238E27FC236}">
                <a16:creationId xmlns:a16="http://schemas.microsoft.com/office/drawing/2014/main" id="{B0D7CC52-D4E7-11D6-6960-BDF1A8E3B13D}"/>
              </a:ext>
            </a:extLst>
          </p:cNvPr>
          <p:cNvSpPr/>
          <p:nvPr/>
        </p:nvSpPr>
        <p:spPr>
          <a:xfrm>
            <a:off x="499835" y="2362103"/>
            <a:ext cx="4725564" cy="3942719"/>
          </a:xfrm>
          <a:custGeom>
            <a:avLst/>
            <a:gdLst>
              <a:gd name="connsiteX0" fmla="*/ 0 w 4725564"/>
              <a:gd name="connsiteY0" fmla="*/ 165201 h 4467298"/>
              <a:gd name="connsiteX1" fmla="*/ 165201 w 4725564"/>
              <a:gd name="connsiteY1" fmla="*/ 0 h 4467298"/>
              <a:gd name="connsiteX2" fmla="*/ 4560363 w 4725564"/>
              <a:gd name="connsiteY2" fmla="*/ 0 h 4467298"/>
              <a:gd name="connsiteX3" fmla="*/ 4725564 w 4725564"/>
              <a:gd name="connsiteY3" fmla="*/ 165201 h 4467298"/>
              <a:gd name="connsiteX4" fmla="*/ 4725564 w 4725564"/>
              <a:gd name="connsiteY4" fmla="*/ 4302097 h 4467298"/>
              <a:gd name="connsiteX5" fmla="*/ 4560363 w 4725564"/>
              <a:gd name="connsiteY5" fmla="*/ 4467298 h 4467298"/>
              <a:gd name="connsiteX6" fmla="*/ 165201 w 4725564"/>
              <a:gd name="connsiteY6" fmla="*/ 4467298 h 4467298"/>
              <a:gd name="connsiteX7" fmla="*/ 0 w 4725564"/>
              <a:gd name="connsiteY7" fmla="*/ 4302097 h 4467298"/>
              <a:gd name="connsiteX8" fmla="*/ 0 w 4725564"/>
              <a:gd name="connsiteY8" fmla="*/ 165201 h 4467298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529326 w 4725564"/>
              <a:gd name="connsiteY6" fmla="*/ 4467299 h 4467299"/>
              <a:gd name="connsiteX7" fmla="*/ 165201 w 4725564"/>
              <a:gd name="connsiteY7" fmla="*/ 4467298 h 4467299"/>
              <a:gd name="connsiteX8" fmla="*/ 0 w 4725564"/>
              <a:gd name="connsiteY8" fmla="*/ 4302097 h 4467299"/>
              <a:gd name="connsiteX9" fmla="*/ 0 w 4725564"/>
              <a:gd name="connsiteY9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759671 w 4725564"/>
              <a:gd name="connsiteY6" fmla="*/ 4467299 h 4467299"/>
              <a:gd name="connsiteX7" fmla="*/ 529326 w 4725564"/>
              <a:gd name="connsiteY7" fmla="*/ 4467299 h 4467299"/>
              <a:gd name="connsiteX8" fmla="*/ 165201 w 4725564"/>
              <a:gd name="connsiteY8" fmla="*/ 4467298 h 4467299"/>
              <a:gd name="connsiteX9" fmla="*/ 0 w 4725564"/>
              <a:gd name="connsiteY9" fmla="*/ 4302097 h 4467299"/>
              <a:gd name="connsiteX10" fmla="*/ 0 w 4725564"/>
              <a:gd name="connsiteY10" fmla="*/ 165201 h 4467299"/>
              <a:gd name="connsiteX0" fmla="*/ 0 w 4725564"/>
              <a:gd name="connsiteY0" fmla="*/ 165201 h 4467299"/>
              <a:gd name="connsiteX1" fmla="*/ 165201 w 4725564"/>
              <a:gd name="connsiteY1" fmla="*/ 0 h 4467299"/>
              <a:gd name="connsiteX2" fmla="*/ 4560363 w 4725564"/>
              <a:gd name="connsiteY2" fmla="*/ 0 h 4467299"/>
              <a:gd name="connsiteX3" fmla="*/ 4725564 w 4725564"/>
              <a:gd name="connsiteY3" fmla="*/ 165201 h 4467299"/>
              <a:gd name="connsiteX4" fmla="*/ 4725564 w 4725564"/>
              <a:gd name="connsiteY4" fmla="*/ 4302097 h 4467299"/>
              <a:gd name="connsiteX5" fmla="*/ 4560363 w 4725564"/>
              <a:gd name="connsiteY5" fmla="*/ 4467298 h 4467299"/>
              <a:gd name="connsiteX6" fmla="*/ 1010957 w 4725564"/>
              <a:gd name="connsiteY6" fmla="*/ 4467299 h 4467299"/>
              <a:gd name="connsiteX7" fmla="*/ 759671 w 4725564"/>
              <a:gd name="connsiteY7" fmla="*/ 4467299 h 4467299"/>
              <a:gd name="connsiteX8" fmla="*/ 529326 w 4725564"/>
              <a:gd name="connsiteY8" fmla="*/ 4467299 h 4467299"/>
              <a:gd name="connsiteX9" fmla="*/ 165201 w 4725564"/>
              <a:gd name="connsiteY9" fmla="*/ 4467298 h 4467299"/>
              <a:gd name="connsiteX10" fmla="*/ 0 w 4725564"/>
              <a:gd name="connsiteY10" fmla="*/ 4302097 h 4467299"/>
              <a:gd name="connsiteX11" fmla="*/ 0 w 4725564"/>
              <a:gd name="connsiteY11" fmla="*/ 165201 h 4467299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010957 w 4725564"/>
              <a:gd name="connsiteY6" fmla="*/ 446729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1122639 w 4725564"/>
              <a:gd name="connsiteY6" fmla="*/ 447427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51207"/>
              <a:gd name="connsiteX1" fmla="*/ 165201 w 4725564"/>
              <a:gd name="connsiteY1" fmla="*/ 0 h 4851207"/>
              <a:gd name="connsiteX2" fmla="*/ 4560363 w 4725564"/>
              <a:gd name="connsiteY2" fmla="*/ 0 h 4851207"/>
              <a:gd name="connsiteX3" fmla="*/ 4725564 w 4725564"/>
              <a:gd name="connsiteY3" fmla="*/ 165201 h 4851207"/>
              <a:gd name="connsiteX4" fmla="*/ 4725564 w 4725564"/>
              <a:gd name="connsiteY4" fmla="*/ 4302097 h 4851207"/>
              <a:gd name="connsiteX5" fmla="*/ 4560363 w 4725564"/>
              <a:gd name="connsiteY5" fmla="*/ 4467298 h 4851207"/>
              <a:gd name="connsiteX6" fmla="*/ 3907720 w 4725564"/>
              <a:gd name="connsiteY6" fmla="*/ 4453339 h 4851207"/>
              <a:gd name="connsiteX7" fmla="*/ 1192441 w 4725564"/>
              <a:gd name="connsiteY7" fmla="*/ 4851207 h 4851207"/>
              <a:gd name="connsiteX8" fmla="*/ 529326 w 4725564"/>
              <a:gd name="connsiteY8" fmla="*/ 4467299 h 4851207"/>
              <a:gd name="connsiteX9" fmla="*/ 165201 w 4725564"/>
              <a:gd name="connsiteY9" fmla="*/ 4467298 h 4851207"/>
              <a:gd name="connsiteX10" fmla="*/ 0 w 4725564"/>
              <a:gd name="connsiteY10" fmla="*/ 4302097 h 4851207"/>
              <a:gd name="connsiteX11" fmla="*/ 0 w 4725564"/>
              <a:gd name="connsiteY11" fmla="*/ 165201 h 4851207"/>
              <a:gd name="connsiteX0" fmla="*/ 0 w 4725564"/>
              <a:gd name="connsiteY0" fmla="*/ 165201 h 4844227"/>
              <a:gd name="connsiteX1" fmla="*/ 165201 w 4725564"/>
              <a:gd name="connsiteY1" fmla="*/ 0 h 4844227"/>
              <a:gd name="connsiteX2" fmla="*/ 4560363 w 4725564"/>
              <a:gd name="connsiteY2" fmla="*/ 0 h 4844227"/>
              <a:gd name="connsiteX3" fmla="*/ 4725564 w 4725564"/>
              <a:gd name="connsiteY3" fmla="*/ 165201 h 4844227"/>
              <a:gd name="connsiteX4" fmla="*/ 4725564 w 4725564"/>
              <a:gd name="connsiteY4" fmla="*/ 4302097 h 4844227"/>
              <a:gd name="connsiteX5" fmla="*/ 4560363 w 4725564"/>
              <a:gd name="connsiteY5" fmla="*/ 4467298 h 4844227"/>
              <a:gd name="connsiteX6" fmla="*/ 3907720 w 4725564"/>
              <a:gd name="connsiteY6" fmla="*/ 4453339 h 4844227"/>
              <a:gd name="connsiteX7" fmla="*/ 4047323 w 4725564"/>
              <a:gd name="connsiteY7" fmla="*/ 4844227 h 4844227"/>
              <a:gd name="connsiteX8" fmla="*/ 529326 w 4725564"/>
              <a:gd name="connsiteY8" fmla="*/ 4467299 h 4844227"/>
              <a:gd name="connsiteX9" fmla="*/ 165201 w 4725564"/>
              <a:gd name="connsiteY9" fmla="*/ 4467298 h 4844227"/>
              <a:gd name="connsiteX10" fmla="*/ 0 w 4725564"/>
              <a:gd name="connsiteY10" fmla="*/ 4302097 h 4844227"/>
              <a:gd name="connsiteX11" fmla="*/ 0 w 4725564"/>
              <a:gd name="connsiteY11" fmla="*/ 165201 h 4844227"/>
              <a:gd name="connsiteX0" fmla="*/ 0 w 4725564"/>
              <a:gd name="connsiteY0" fmla="*/ 165201 h 4844227"/>
              <a:gd name="connsiteX1" fmla="*/ 165201 w 4725564"/>
              <a:gd name="connsiteY1" fmla="*/ 0 h 4844227"/>
              <a:gd name="connsiteX2" fmla="*/ 4560363 w 4725564"/>
              <a:gd name="connsiteY2" fmla="*/ 0 h 4844227"/>
              <a:gd name="connsiteX3" fmla="*/ 4725564 w 4725564"/>
              <a:gd name="connsiteY3" fmla="*/ 165201 h 4844227"/>
              <a:gd name="connsiteX4" fmla="*/ 4725564 w 4725564"/>
              <a:gd name="connsiteY4" fmla="*/ 4302097 h 4844227"/>
              <a:gd name="connsiteX5" fmla="*/ 4560363 w 4725564"/>
              <a:gd name="connsiteY5" fmla="*/ 4467298 h 4844227"/>
              <a:gd name="connsiteX6" fmla="*/ 3907720 w 4725564"/>
              <a:gd name="connsiteY6" fmla="*/ 4453339 h 4844227"/>
              <a:gd name="connsiteX7" fmla="*/ 4047323 w 4725564"/>
              <a:gd name="connsiteY7" fmla="*/ 4844227 h 4844227"/>
              <a:gd name="connsiteX8" fmla="*/ 3426089 w 4725564"/>
              <a:gd name="connsiteY8" fmla="*/ 4474279 h 4844227"/>
              <a:gd name="connsiteX9" fmla="*/ 165201 w 4725564"/>
              <a:gd name="connsiteY9" fmla="*/ 4467298 h 4844227"/>
              <a:gd name="connsiteX10" fmla="*/ 0 w 4725564"/>
              <a:gd name="connsiteY10" fmla="*/ 4302097 h 4844227"/>
              <a:gd name="connsiteX11" fmla="*/ 0 w 4725564"/>
              <a:gd name="connsiteY11" fmla="*/ 165201 h 4844227"/>
              <a:gd name="connsiteX0" fmla="*/ 0 w 4725564"/>
              <a:gd name="connsiteY0" fmla="*/ 165201 h 4900068"/>
              <a:gd name="connsiteX1" fmla="*/ 165201 w 4725564"/>
              <a:gd name="connsiteY1" fmla="*/ 0 h 4900068"/>
              <a:gd name="connsiteX2" fmla="*/ 4560363 w 4725564"/>
              <a:gd name="connsiteY2" fmla="*/ 0 h 4900068"/>
              <a:gd name="connsiteX3" fmla="*/ 4725564 w 4725564"/>
              <a:gd name="connsiteY3" fmla="*/ 165201 h 4900068"/>
              <a:gd name="connsiteX4" fmla="*/ 4725564 w 4725564"/>
              <a:gd name="connsiteY4" fmla="*/ 4302097 h 4900068"/>
              <a:gd name="connsiteX5" fmla="*/ 4560363 w 4725564"/>
              <a:gd name="connsiteY5" fmla="*/ 4467298 h 4900068"/>
              <a:gd name="connsiteX6" fmla="*/ 3907720 w 4725564"/>
              <a:gd name="connsiteY6" fmla="*/ 4453339 h 4900068"/>
              <a:gd name="connsiteX7" fmla="*/ 4005442 w 4725564"/>
              <a:gd name="connsiteY7" fmla="*/ 4900068 h 4900068"/>
              <a:gd name="connsiteX8" fmla="*/ 3426089 w 4725564"/>
              <a:gd name="connsiteY8" fmla="*/ 4474279 h 4900068"/>
              <a:gd name="connsiteX9" fmla="*/ 165201 w 4725564"/>
              <a:gd name="connsiteY9" fmla="*/ 4467298 h 4900068"/>
              <a:gd name="connsiteX10" fmla="*/ 0 w 4725564"/>
              <a:gd name="connsiteY10" fmla="*/ 4302097 h 4900068"/>
              <a:gd name="connsiteX11" fmla="*/ 0 w 4725564"/>
              <a:gd name="connsiteY11" fmla="*/ 165201 h 4900068"/>
              <a:gd name="connsiteX0" fmla="*/ 0 w 4725564"/>
              <a:gd name="connsiteY0" fmla="*/ 165201 h 4865168"/>
              <a:gd name="connsiteX1" fmla="*/ 165201 w 4725564"/>
              <a:gd name="connsiteY1" fmla="*/ 0 h 4865168"/>
              <a:gd name="connsiteX2" fmla="*/ 4560363 w 4725564"/>
              <a:gd name="connsiteY2" fmla="*/ 0 h 4865168"/>
              <a:gd name="connsiteX3" fmla="*/ 4725564 w 4725564"/>
              <a:gd name="connsiteY3" fmla="*/ 165201 h 4865168"/>
              <a:gd name="connsiteX4" fmla="*/ 4725564 w 4725564"/>
              <a:gd name="connsiteY4" fmla="*/ 4302097 h 4865168"/>
              <a:gd name="connsiteX5" fmla="*/ 4560363 w 4725564"/>
              <a:gd name="connsiteY5" fmla="*/ 4467298 h 4865168"/>
              <a:gd name="connsiteX6" fmla="*/ 3907720 w 4725564"/>
              <a:gd name="connsiteY6" fmla="*/ 4453339 h 4865168"/>
              <a:gd name="connsiteX7" fmla="*/ 4082224 w 4725564"/>
              <a:gd name="connsiteY7" fmla="*/ 4865168 h 4865168"/>
              <a:gd name="connsiteX8" fmla="*/ 3426089 w 4725564"/>
              <a:gd name="connsiteY8" fmla="*/ 4474279 h 4865168"/>
              <a:gd name="connsiteX9" fmla="*/ 165201 w 4725564"/>
              <a:gd name="connsiteY9" fmla="*/ 4467298 h 4865168"/>
              <a:gd name="connsiteX10" fmla="*/ 0 w 4725564"/>
              <a:gd name="connsiteY10" fmla="*/ 4302097 h 4865168"/>
              <a:gd name="connsiteX11" fmla="*/ 0 w 4725564"/>
              <a:gd name="connsiteY11" fmla="*/ 165201 h 4865168"/>
              <a:gd name="connsiteX0" fmla="*/ 0 w 4725564"/>
              <a:gd name="connsiteY0" fmla="*/ 165201 h 4865168"/>
              <a:gd name="connsiteX1" fmla="*/ 165201 w 4725564"/>
              <a:gd name="connsiteY1" fmla="*/ 0 h 4865168"/>
              <a:gd name="connsiteX2" fmla="*/ 4560363 w 4725564"/>
              <a:gd name="connsiteY2" fmla="*/ 0 h 4865168"/>
              <a:gd name="connsiteX3" fmla="*/ 4725564 w 4725564"/>
              <a:gd name="connsiteY3" fmla="*/ 165201 h 4865168"/>
              <a:gd name="connsiteX4" fmla="*/ 4725564 w 4725564"/>
              <a:gd name="connsiteY4" fmla="*/ 4302097 h 4865168"/>
              <a:gd name="connsiteX5" fmla="*/ 4560363 w 4725564"/>
              <a:gd name="connsiteY5" fmla="*/ 4467298 h 4865168"/>
              <a:gd name="connsiteX6" fmla="*/ 4026382 w 4725564"/>
              <a:gd name="connsiteY6" fmla="*/ 4481260 h 4865168"/>
              <a:gd name="connsiteX7" fmla="*/ 4082224 w 4725564"/>
              <a:gd name="connsiteY7" fmla="*/ 4865168 h 4865168"/>
              <a:gd name="connsiteX8" fmla="*/ 3426089 w 4725564"/>
              <a:gd name="connsiteY8" fmla="*/ 4474279 h 4865168"/>
              <a:gd name="connsiteX9" fmla="*/ 165201 w 4725564"/>
              <a:gd name="connsiteY9" fmla="*/ 4467298 h 4865168"/>
              <a:gd name="connsiteX10" fmla="*/ 0 w 4725564"/>
              <a:gd name="connsiteY10" fmla="*/ 4302097 h 4865168"/>
              <a:gd name="connsiteX11" fmla="*/ 0 w 4725564"/>
              <a:gd name="connsiteY11" fmla="*/ 165201 h 486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25564" h="4865168">
                <a:moveTo>
                  <a:pt x="0" y="165201"/>
                </a:moveTo>
                <a:cubicBezTo>
                  <a:pt x="0" y="73963"/>
                  <a:pt x="73963" y="0"/>
                  <a:pt x="165201" y="0"/>
                </a:cubicBezTo>
                <a:lnTo>
                  <a:pt x="4560363" y="0"/>
                </a:lnTo>
                <a:cubicBezTo>
                  <a:pt x="4651601" y="0"/>
                  <a:pt x="4725564" y="73963"/>
                  <a:pt x="4725564" y="165201"/>
                </a:cubicBezTo>
                <a:lnTo>
                  <a:pt x="4725564" y="4302097"/>
                </a:lnTo>
                <a:cubicBezTo>
                  <a:pt x="4725564" y="4393335"/>
                  <a:pt x="4651601" y="4467298"/>
                  <a:pt x="4560363" y="4467298"/>
                </a:cubicBezTo>
                <a:lnTo>
                  <a:pt x="4026382" y="4481260"/>
                </a:lnTo>
                <a:lnTo>
                  <a:pt x="4082224" y="4865168"/>
                </a:lnTo>
                <a:lnTo>
                  <a:pt x="3426089" y="4474279"/>
                </a:lnTo>
                <a:lnTo>
                  <a:pt x="165201" y="4467298"/>
                </a:lnTo>
                <a:cubicBezTo>
                  <a:pt x="73963" y="4467298"/>
                  <a:pt x="0" y="4393335"/>
                  <a:pt x="0" y="4302097"/>
                </a:cubicBezTo>
                <a:lnTo>
                  <a:pt x="0" y="165201"/>
                </a:lnTo>
                <a:close/>
              </a:path>
            </a:pathLst>
          </a:custGeom>
          <a:solidFill>
            <a:schemeClr val="bg1">
              <a:alpha val="72000"/>
            </a:schemeClr>
          </a:solidFill>
          <a:ln w="12700">
            <a:solidFill>
              <a:schemeClr val="tx1"/>
            </a:solidFill>
          </a:ln>
          <a:effectLst>
            <a:innerShdw blurRad="310787" dist="197299" dir="13500000">
              <a:prstClr val="black">
                <a:alpha val="11579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Afrundet rektangel 10">
            <a:extLst>
              <a:ext uri="{FF2B5EF4-FFF2-40B4-BE49-F238E27FC236}">
                <a16:creationId xmlns:a16="http://schemas.microsoft.com/office/drawing/2014/main" id="{280F1DB7-4E27-2A1B-139E-AEE9587BA898}"/>
              </a:ext>
            </a:extLst>
          </p:cNvPr>
          <p:cNvSpPr/>
          <p:nvPr/>
        </p:nvSpPr>
        <p:spPr>
          <a:xfrm>
            <a:off x="9465087" y="6304822"/>
            <a:ext cx="1874172" cy="411829"/>
          </a:xfrm>
          <a:prstGeom prst="roundRect">
            <a:avLst>
              <a:gd name="adj" fmla="val 26127"/>
            </a:avLst>
          </a:prstGeom>
          <a:solidFill>
            <a:schemeClr val="accent4"/>
          </a:solidFill>
          <a:ln>
            <a:noFill/>
          </a:ln>
          <a:effectLst>
            <a:outerShdw blurRad="153714" dist="38100" dir="2700000" sx="103000" sy="10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latin typeface="Myriad Pro" panose="020B0503030403020204" pitchFamily="34" charset="0"/>
              </a:rPr>
              <a:t>Gem og send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25357F-8DD0-B0F8-5765-1C26040EC3AC}"/>
              </a:ext>
            </a:extLst>
          </p:cNvPr>
          <p:cNvSpPr txBox="1"/>
          <p:nvPr/>
        </p:nvSpPr>
        <p:spPr>
          <a:xfrm>
            <a:off x="806800" y="386420"/>
            <a:ext cx="101909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3200" b="1" dirty="0"/>
              <a:t>Hvordan vil vi støtte klassens anbefalinger i det nære?</a:t>
            </a:r>
          </a:p>
          <a:p>
            <a:pPr algn="ctr"/>
            <a:r>
              <a:rPr lang="da-DK" sz="3200" dirty="0">
                <a:solidFill>
                  <a:schemeClr val="accent4"/>
                </a:solidFill>
              </a:rPr>
              <a:t>Er der andet de har brug for?</a:t>
            </a:r>
          </a:p>
        </p:txBody>
      </p:sp>
    </p:spTree>
    <p:extLst>
      <p:ext uri="{BB962C8B-B14F-4D97-AF65-F5344CB8AC3E}">
        <p14:creationId xmlns:p14="http://schemas.microsoft.com/office/powerpoint/2010/main" val="1048318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80DE8B19-8A07-A159-89C5-E9286E0FD36B}"/>
              </a:ext>
            </a:extLst>
          </p:cNvPr>
          <p:cNvSpPr/>
          <p:nvPr/>
        </p:nvSpPr>
        <p:spPr>
          <a:xfrm>
            <a:off x="1166076" y="4685657"/>
            <a:ext cx="788868" cy="788868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9A282EE4-D3ED-C183-7C55-097BE5019D5E}"/>
              </a:ext>
            </a:extLst>
          </p:cNvPr>
          <p:cNvCxnSpPr>
            <a:cxnSpLocks/>
            <a:stCxn id="8" idx="2"/>
            <a:endCxn id="4" idx="6"/>
          </p:cNvCxnSpPr>
          <p:nvPr/>
        </p:nvCxnSpPr>
        <p:spPr>
          <a:xfrm flipH="1">
            <a:off x="1954944" y="5080091"/>
            <a:ext cx="3771818" cy="0"/>
          </a:xfrm>
          <a:prstGeom prst="straightConnector1">
            <a:avLst/>
          </a:prstGeom>
          <a:ln w="57150">
            <a:solidFill>
              <a:schemeClr val="bg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6D73C909-6AEA-7CBE-0698-3D171B9E4D02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>
            <a:off x="6515630" y="5080091"/>
            <a:ext cx="3721425" cy="0"/>
          </a:xfrm>
          <a:prstGeom prst="straightConnector1">
            <a:avLst/>
          </a:prstGeom>
          <a:ln w="57150">
            <a:solidFill>
              <a:schemeClr val="bg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C6787BDF-AF1D-B586-8A15-050E677386B0}"/>
              </a:ext>
            </a:extLst>
          </p:cNvPr>
          <p:cNvSpPr/>
          <p:nvPr/>
        </p:nvSpPr>
        <p:spPr>
          <a:xfrm>
            <a:off x="5726762" y="4685657"/>
            <a:ext cx="788868" cy="788868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1FA7C3C-EC22-8B07-2D7F-57AC48EFABD1}"/>
              </a:ext>
            </a:extLst>
          </p:cNvPr>
          <p:cNvSpPr/>
          <p:nvPr/>
        </p:nvSpPr>
        <p:spPr>
          <a:xfrm>
            <a:off x="10237055" y="4685657"/>
            <a:ext cx="788868" cy="788868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3B25FDD-FB7C-CD56-C2B5-41D698882A07}"/>
              </a:ext>
            </a:extLst>
          </p:cNvPr>
          <p:cNvSpPr/>
          <p:nvPr/>
        </p:nvSpPr>
        <p:spPr>
          <a:xfrm>
            <a:off x="1237978" y="4757559"/>
            <a:ext cx="645064" cy="645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7D18CCE-F6DF-EB3A-A894-24FE2316FB73}"/>
              </a:ext>
            </a:extLst>
          </p:cNvPr>
          <p:cNvSpPr/>
          <p:nvPr/>
        </p:nvSpPr>
        <p:spPr>
          <a:xfrm>
            <a:off x="5800104" y="4757559"/>
            <a:ext cx="645064" cy="645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CBD1674-6443-3B91-97E2-1AC7FDCF035E}"/>
              </a:ext>
            </a:extLst>
          </p:cNvPr>
          <p:cNvSpPr/>
          <p:nvPr/>
        </p:nvSpPr>
        <p:spPr>
          <a:xfrm>
            <a:off x="10309611" y="4757559"/>
            <a:ext cx="645064" cy="645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044AD65D-46AD-A32A-078D-53F3CC8B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1080182"/>
          </a:xfrm>
        </p:spPr>
        <p:txBody>
          <a:bodyPr>
            <a:normAutofit fontScale="90000"/>
          </a:bodyPr>
          <a:lstStyle/>
          <a:p>
            <a:r>
              <a:rPr lang="da-DK" sz="4000" dirty="0">
                <a:latin typeface="Myriad Pro Light"/>
              </a:rPr>
              <a:t>Skal problemerne angribes i det nære </a:t>
            </a:r>
            <a:br>
              <a:rPr lang="da-DK" sz="4000" dirty="0">
                <a:latin typeface="Myriad Pro Light"/>
              </a:rPr>
            </a:br>
            <a:r>
              <a:rPr lang="da-DK" sz="4000" dirty="0">
                <a:latin typeface="Myriad Pro Light"/>
              </a:rPr>
              <a:t>eller i det fjerne?</a:t>
            </a:r>
            <a:endParaRPr lang="da-DK" sz="4000" dirty="0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2AB5921C-D30B-814E-DB54-736A98A3ABD6}"/>
              </a:ext>
            </a:extLst>
          </p:cNvPr>
          <p:cNvSpPr txBox="1"/>
          <p:nvPr/>
        </p:nvSpPr>
        <p:spPr>
          <a:xfrm>
            <a:off x="1190228" y="2256116"/>
            <a:ext cx="9859847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2000" dirty="0">
                <a:solidFill>
                  <a:schemeClr val="bg1"/>
                </a:solidFill>
              </a:rPr>
              <a:t>Alt det </a:t>
            </a:r>
            <a:r>
              <a:rPr lang="da-DK" sz="2000" b="1" dirty="0">
                <a:solidFill>
                  <a:schemeClr val="bg1"/>
                </a:solidFill>
              </a:rPr>
              <a:t>indhold</a:t>
            </a:r>
            <a:r>
              <a:rPr lang="da-DK" sz="2000" dirty="0">
                <a:solidFill>
                  <a:schemeClr val="bg1"/>
                </a:solidFill>
              </a:rPr>
              <a:t> vi kan se online fra fx influencere og andre børn/unge påvirker hvad vi føler er ‘godt’ eller  ‘</a:t>
            </a:r>
            <a:r>
              <a:rPr lang="da-DK" sz="2000" b="1" dirty="0">
                <a:solidFill>
                  <a:schemeClr val="bg1"/>
                </a:solidFill>
              </a:rPr>
              <a:t>normalt</a:t>
            </a:r>
            <a:r>
              <a:rPr lang="da-DK" sz="2000" dirty="0">
                <a:solidFill>
                  <a:schemeClr val="bg1"/>
                </a:solidFill>
              </a:rPr>
              <a:t>’</a:t>
            </a:r>
          </a:p>
          <a:p>
            <a:endParaRPr lang="da-DK" sz="2000" dirty="0">
              <a:solidFill>
                <a:schemeClr val="bg1"/>
              </a:solidFill>
            </a:endParaRPr>
          </a:p>
          <a:p>
            <a:r>
              <a:rPr lang="da-DK" sz="2000" b="1" dirty="0">
                <a:solidFill>
                  <a:schemeClr val="bg1"/>
                </a:solidFill>
              </a:rPr>
              <a:t>Apps</a:t>
            </a:r>
            <a:r>
              <a:rPr lang="da-DK" sz="2000" dirty="0">
                <a:solidFill>
                  <a:schemeClr val="bg1"/>
                </a:solidFill>
              </a:rPr>
              <a:t> er </a:t>
            </a:r>
            <a:r>
              <a:rPr lang="da-DK" sz="2000" b="1" dirty="0">
                <a:solidFill>
                  <a:schemeClr val="bg1"/>
                </a:solidFill>
              </a:rPr>
              <a:t>designet</a:t>
            </a:r>
            <a:r>
              <a:rPr lang="da-DK" sz="2000" dirty="0">
                <a:solidFill>
                  <a:schemeClr val="bg1"/>
                </a:solidFill>
              </a:rPr>
              <a:t>, så brugerne tit gør meget mere, end vi har planlagt</a:t>
            </a:r>
          </a:p>
          <a:p>
            <a:endParaRPr lang="da-DK" sz="2000" dirty="0">
              <a:solidFill>
                <a:schemeClr val="bg1"/>
              </a:solidFill>
            </a:endParaRPr>
          </a:p>
          <a:p>
            <a:r>
              <a:rPr lang="da-DK" sz="2000" dirty="0">
                <a:solidFill>
                  <a:schemeClr val="bg1"/>
                </a:solidFill>
              </a:rPr>
              <a:t>Det børn/unge oplever online kan være </a:t>
            </a:r>
            <a:r>
              <a:rPr lang="da-DK" sz="2000" b="1" dirty="0">
                <a:solidFill>
                  <a:schemeClr val="bg1"/>
                </a:solidFill>
              </a:rPr>
              <a:t>usynligt</a:t>
            </a:r>
            <a:r>
              <a:rPr lang="da-DK" sz="2000" dirty="0">
                <a:solidFill>
                  <a:schemeClr val="bg1"/>
                </a:solidFill>
              </a:rPr>
              <a:t> for deres voksne eller deres klasse</a:t>
            </a:r>
          </a:p>
        </p:txBody>
      </p:sp>
      <p:sp>
        <p:nvSpPr>
          <p:cNvPr id="26" name="Afrundet rektangulær billedforklaring 25">
            <a:extLst>
              <a:ext uri="{FF2B5EF4-FFF2-40B4-BE49-F238E27FC236}">
                <a16:creationId xmlns:a16="http://schemas.microsoft.com/office/drawing/2014/main" id="{BC21B143-452D-C229-4F44-51585491CFB8}"/>
              </a:ext>
            </a:extLst>
          </p:cNvPr>
          <p:cNvSpPr/>
          <p:nvPr/>
        </p:nvSpPr>
        <p:spPr>
          <a:xfrm>
            <a:off x="3815364" y="5811319"/>
            <a:ext cx="1350181" cy="844300"/>
          </a:xfrm>
          <a:prstGeom prst="wedgeRoundRectCallout">
            <a:avLst>
              <a:gd name="adj1" fmla="val -156254"/>
              <a:gd name="adj2" fmla="val -19246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i="1" dirty="0">
                <a:latin typeface="Myriad Pro Light"/>
              </a:rPr>
              <a:t>Hvem kan </a:t>
            </a:r>
          </a:p>
          <a:p>
            <a:pPr algn="ctr"/>
            <a:r>
              <a:rPr lang="da-DK" i="1" dirty="0">
                <a:latin typeface="Myriad Pro Light"/>
              </a:rPr>
              <a:t>gøre det?</a:t>
            </a:r>
            <a:endParaRPr lang="da-DK" i="1" dirty="0">
              <a:latin typeface="Myriad Pro Light" panose="020B0403030403020204" pitchFamily="34" charset="0"/>
            </a:endParaRPr>
          </a:p>
        </p:txBody>
      </p:sp>
      <p:sp>
        <p:nvSpPr>
          <p:cNvPr id="27" name="Pladsholder til tekst 2">
            <a:extLst>
              <a:ext uri="{FF2B5EF4-FFF2-40B4-BE49-F238E27FC236}">
                <a16:creationId xmlns:a16="http://schemas.microsoft.com/office/drawing/2014/main" id="{D289EDFA-8B14-0C6F-2085-430F326943E1}"/>
              </a:ext>
            </a:extLst>
          </p:cNvPr>
          <p:cNvSpPr txBox="1">
            <a:spLocks/>
          </p:cNvSpPr>
          <p:nvPr/>
        </p:nvSpPr>
        <p:spPr>
          <a:xfrm>
            <a:off x="9207288" y="5658919"/>
            <a:ext cx="2872154" cy="3048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Det skal løses med love eller ved at ændre teknologien</a:t>
            </a:r>
          </a:p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(fjernt fra os)</a:t>
            </a:r>
            <a:endParaRPr lang="da-DK" sz="1600" dirty="0">
              <a:solidFill>
                <a:schemeClr val="bg1"/>
              </a:solidFill>
            </a:endParaRPr>
          </a:p>
        </p:txBody>
      </p:sp>
      <p:sp>
        <p:nvSpPr>
          <p:cNvPr id="28" name="Pladsholder til tekst 2">
            <a:extLst>
              <a:ext uri="{FF2B5EF4-FFF2-40B4-BE49-F238E27FC236}">
                <a16:creationId xmlns:a16="http://schemas.microsoft.com/office/drawing/2014/main" id="{AAECE161-DF57-9C73-BF8C-9E59401F6636}"/>
              </a:ext>
            </a:extLst>
          </p:cNvPr>
          <p:cNvSpPr txBox="1">
            <a:spLocks/>
          </p:cNvSpPr>
          <p:nvPr/>
        </p:nvSpPr>
        <p:spPr>
          <a:xfrm>
            <a:off x="437730" y="5644729"/>
            <a:ext cx="2184117" cy="21001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Det skal løses til hverdag</a:t>
            </a:r>
          </a:p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(nær på os)</a:t>
            </a:r>
          </a:p>
          <a:p>
            <a:pPr marL="0" indent="0" algn="ctr">
              <a:buNone/>
            </a:pPr>
            <a:endParaRPr lang="da-DK" sz="1600" dirty="0">
              <a:solidFill>
                <a:schemeClr val="bg1"/>
              </a:solidFill>
              <a:latin typeface="Myriad Pro Light"/>
            </a:endParaRPr>
          </a:p>
        </p:txBody>
      </p:sp>
      <p:sp>
        <p:nvSpPr>
          <p:cNvPr id="29" name="Pladsholder til tekst 2">
            <a:extLst>
              <a:ext uri="{FF2B5EF4-FFF2-40B4-BE49-F238E27FC236}">
                <a16:creationId xmlns:a16="http://schemas.microsoft.com/office/drawing/2014/main" id="{BED8FFC1-AC4D-A15B-4575-662993286495}"/>
              </a:ext>
            </a:extLst>
          </p:cNvPr>
          <p:cNvSpPr txBox="1">
            <a:spLocks/>
          </p:cNvSpPr>
          <p:nvPr/>
        </p:nvSpPr>
        <p:spPr>
          <a:xfrm>
            <a:off x="4664974" y="5658919"/>
            <a:ext cx="2872154" cy="30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</a:rPr>
              <a:t>Begge dele</a:t>
            </a:r>
          </a:p>
        </p:txBody>
      </p:sp>
      <p:sp>
        <p:nvSpPr>
          <p:cNvPr id="2" name="Afrundet rektangulær billedforklaring 25">
            <a:extLst>
              <a:ext uri="{FF2B5EF4-FFF2-40B4-BE49-F238E27FC236}">
                <a16:creationId xmlns:a16="http://schemas.microsoft.com/office/drawing/2014/main" id="{4410E97D-E676-4A02-505D-975C48FAB0DD}"/>
              </a:ext>
            </a:extLst>
          </p:cNvPr>
          <p:cNvSpPr/>
          <p:nvPr/>
        </p:nvSpPr>
        <p:spPr>
          <a:xfrm>
            <a:off x="3815365" y="5811319"/>
            <a:ext cx="1350180" cy="844300"/>
          </a:xfrm>
          <a:prstGeom prst="wedgeRoundRectCallout">
            <a:avLst>
              <a:gd name="adj1" fmla="val 352782"/>
              <a:gd name="adj2" fmla="val 5758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i="1" dirty="0">
                <a:solidFill>
                  <a:schemeClr val="accent4"/>
                </a:solidFill>
                <a:latin typeface="Myriad Pro Light"/>
              </a:rPr>
              <a:t>Hvem kan </a:t>
            </a:r>
          </a:p>
          <a:p>
            <a:pPr algn="ctr"/>
            <a:r>
              <a:rPr lang="da-DK" i="1" dirty="0">
                <a:solidFill>
                  <a:schemeClr val="accent4"/>
                </a:solidFill>
                <a:latin typeface="Myriad Pro Light"/>
              </a:rPr>
              <a:t>gøre det?</a:t>
            </a:r>
            <a:endParaRPr lang="da-DK" i="1" dirty="0">
              <a:solidFill>
                <a:schemeClr val="accent4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5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FD3F2CA-F17B-003A-F0D7-F1CED48E9EAE}"/>
              </a:ext>
            </a:extLst>
          </p:cNvPr>
          <p:cNvSpPr txBox="1"/>
          <p:nvPr/>
        </p:nvSpPr>
        <p:spPr>
          <a:xfrm>
            <a:off x="9060603" y="0"/>
            <a:ext cx="3791218" cy="221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2B87276-96D1-5536-8655-236D87EEE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1"/>
          <a:stretch/>
        </p:blipFill>
        <p:spPr bwMode="auto">
          <a:xfrm rot="9376415">
            <a:off x="5333642" y="432537"/>
            <a:ext cx="9612667" cy="91202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23D74D-E8D9-6C6C-FFB4-13AEA6E5F5CD}"/>
              </a:ext>
            </a:extLst>
          </p:cNvPr>
          <p:cNvSpPr txBox="1"/>
          <p:nvPr/>
        </p:nvSpPr>
        <p:spPr>
          <a:xfrm>
            <a:off x="290569" y="4992677"/>
            <a:ext cx="11913777" cy="238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ED4D79-81FC-235F-02E9-467B37C36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10" y="2103437"/>
            <a:ext cx="5261522" cy="1325563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I dag skal vi lave anbefalinger til en  </a:t>
            </a:r>
            <a:r>
              <a:rPr lang="da-DK" b="1" dirty="0">
                <a:solidFill>
                  <a:schemeClr val="accent4"/>
                </a:solidFill>
              </a:rPr>
              <a:t>god digital fremtid</a:t>
            </a:r>
            <a:br>
              <a:rPr lang="da-DK" dirty="0"/>
            </a:br>
            <a:br>
              <a:rPr lang="da-DK" dirty="0"/>
            </a:br>
            <a:r>
              <a:rPr lang="da-DK" sz="3600" dirty="0"/>
              <a:t>Hvem bestemmer egentlig </a:t>
            </a:r>
            <a:br>
              <a:rPr lang="da-DK" sz="3600" dirty="0"/>
            </a:br>
            <a:r>
              <a:rPr lang="da-DK" sz="3600" dirty="0"/>
              <a:t>i vores digitale liv?</a:t>
            </a:r>
            <a:br>
              <a:rPr lang="da-DK" sz="3600" dirty="0"/>
            </a:br>
            <a:br>
              <a:rPr lang="da-DK" sz="3600" dirty="0"/>
            </a:br>
            <a:r>
              <a:rPr lang="da-DK" sz="3600" dirty="0"/>
              <a:t>Hvad vil vi gerne fortælle dem?</a:t>
            </a:r>
            <a:endParaRPr lang="da-DK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9CF8706-8F4B-FDB5-DC6A-DB4B22320F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55"/>
          <a:stretch/>
        </p:blipFill>
        <p:spPr bwMode="auto">
          <a:xfrm>
            <a:off x="8588222" y="2582839"/>
            <a:ext cx="2796918" cy="247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Meta logo PNG transparent image download, size: 3000x2250px">
            <a:extLst>
              <a:ext uri="{FF2B5EF4-FFF2-40B4-BE49-F238E27FC236}">
                <a16:creationId xmlns:a16="http://schemas.microsoft.com/office/drawing/2014/main" id="{7E762B4E-54F8-03EE-5E2F-A39FB858B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90" y="5364682"/>
            <a:ext cx="1915690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oogle Logo, symbol, meaning, history, PNG, brand">
            <a:extLst>
              <a:ext uri="{FF2B5EF4-FFF2-40B4-BE49-F238E27FC236}">
                <a16:creationId xmlns:a16="http://schemas.microsoft.com/office/drawing/2014/main" id="{06F5850A-454F-DF5D-18CD-1594F0A3F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69" y="5380679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Skole og Forældre">
            <a:extLst>
              <a:ext uri="{FF2B5EF4-FFF2-40B4-BE49-F238E27FC236}">
                <a16:creationId xmlns:a16="http://schemas.microsoft.com/office/drawing/2014/main" id="{0B49BE16-FF61-D6F3-4C82-84D715692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280" y="5586095"/>
            <a:ext cx="2554253" cy="9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Snapchat Logo, symbol, meaning, history, PNG, brand">
            <a:extLst>
              <a:ext uri="{FF2B5EF4-FFF2-40B4-BE49-F238E27FC236}">
                <a16:creationId xmlns:a16="http://schemas.microsoft.com/office/drawing/2014/main" id="{EA420735-4CD3-14B1-AE63-B6B0DD2D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898" y="5364681"/>
            <a:ext cx="2554253" cy="143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Pressekontakt - FOLA - Forældrenes Landsorganisation">
            <a:extLst>
              <a:ext uri="{FF2B5EF4-FFF2-40B4-BE49-F238E27FC236}">
                <a16:creationId xmlns:a16="http://schemas.microsoft.com/office/drawing/2014/main" id="{ECA8C5ED-F00F-5AED-4789-C90694EAF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532" y="5008265"/>
            <a:ext cx="2210081" cy="209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85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3107667"/>
            <a:ext cx="10081847" cy="2101755"/>
          </a:xfrm>
        </p:spPr>
        <p:txBody>
          <a:bodyPr>
            <a:normAutofit fontScale="90000"/>
          </a:bodyPr>
          <a:lstStyle/>
          <a:p>
            <a:r>
              <a:rPr lang="da-DK" dirty="0">
                <a:latin typeface="Myriad Pro Light"/>
              </a:rPr>
              <a:t>Step 1: </a:t>
            </a:r>
            <a:r>
              <a:rPr lang="da-DK" sz="5400" dirty="0">
                <a:latin typeface="Myriad Pro Light"/>
              </a:rPr>
              <a:t>Hvilke problemer kan vi se? Hvad er det gode i en nutid og </a:t>
            </a:r>
            <a:r>
              <a:rPr lang="da-DK" sz="5400" dirty="0">
                <a:solidFill>
                  <a:schemeClr val="accent4"/>
                </a:solidFill>
                <a:latin typeface="Myriad Pro Light"/>
              </a:rPr>
              <a:t>fremtid</a:t>
            </a:r>
            <a:r>
              <a:rPr lang="da-DK" sz="5400" dirty="0">
                <a:latin typeface="Myriad Pro Light"/>
              </a:rPr>
              <a:t> med skærme? </a:t>
            </a:r>
            <a:br>
              <a:rPr lang="da-DK" sz="5400" dirty="0">
                <a:latin typeface="Myriad Pro Light"/>
              </a:rPr>
            </a:br>
            <a:br>
              <a:rPr lang="da-DK" sz="5400" dirty="0">
                <a:latin typeface="Myriad Pro Light"/>
              </a:rPr>
            </a:br>
            <a:r>
              <a:rPr lang="da-DK" sz="5400" dirty="0">
                <a:latin typeface="Myriad Pro Light"/>
              </a:rPr>
              <a:t>Hver gruppe tager et emne fra OS</a:t>
            </a:r>
          </a:p>
        </p:txBody>
      </p:sp>
    </p:spTree>
    <p:extLst>
      <p:ext uri="{BB962C8B-B14F-4D97-AF65-F5344CB8AC3E}">
        <p14:creationId xmlns:p14="http://schemas.microsoft.com/office/powerpoint/2010/main" val="313394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6A02E-C80D-8488-8B2B-AE8E7D15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EC1D724-ABFA-9E05-9C52-CD1AB66C7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672">
            <a:off x="613756" y="396606"/>
            <a:ext cx="2526533" cy="1786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601600-8D57-27FB-60FA-471E04476543}"/>
              </a:ext>
            </a:extLst>
          </p:cNvPr>
          <p:cNvSpPr txBox="1"/>
          <p:nvPr/>
        </p:nvSpPr>
        <p:spPr>
          <a:xfrm>
            <a:off x="3149592" y="2693283"/>
            <a:ext cx="23422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”Kunstige normer”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Influencere og delt indhold.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ser, og det vi ikke ser. Hvad man tror er ægte eller muligt.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C9198-0438-C680-6CCE-09110FF6E6CE}"/>
              </a:ext>
            </a:extLst>
          </p:cNvPr>
          <p:cNvSpPr txBox="1"/>
          <p:nvPr/>
        </p:nvSpPr>
        <p:spPr>
          <a:xfrm>
            <a:off x="3703661" y="640428"/>
            <a:ext cx="22966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”Usynlige kriser og usynlig støtte”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Konflikt og ude-</a:t>
            </a:r>
          </a:p>
          <a:p>
            <a:r>
              <a:rPr lang="da-DK" sz="1600" dirty="0" err="1">
                <a:solidFill>
                  <a:schemeClr val="bg1"/>
                </a:solidFill>
              </a:rPr>
              <a:t>lukkelse</a:t>
            </a:r>
            <a:r>
              <a:rPr lang="da-DK" sz="1600" dirty="0">
                <a:solidFill>
                  <a:schemeClr val="bg1"/>
                </a:solidFill>
              </a:rPr>
              <a:t> i en klasse.</a:t>
            </a:r>
          </a:p>
          <a:p>
            <a:r>
              <a:rPr lang="da-DK" sz="1600" dirty="0">
                <a:solidFill>
                  <a:schemeClr val="bg1"/>
                </a:solidFill>
              </a:rPr>
              <a:t>Alene med svære oplevelser, og hjælpen i vores verden.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2405F1-192D-E3A2-D21E-C2F943509199}"/>
              </a:ext>
            </a:extLst>
          </p:cNvPr>
          <p:cNvSpPr txBox="1"/>
          <p:nvPr/>
        </p:nvSpPr>
        <p:spPr>
          <a:xfrm>
            <a:off x="3348333" y="4860762"/>
            <a:ext cx="22398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”Hvem styrer? ”</a:t>
            </a:r>
          </a:p>
          <a:p>
            <a:r>
              <a:rPr lang="da-DK" sz="1600" b="1" dirty="0">
                <a:solidFill>
                  <a:schemeClr val="bg1"/>
                </a:solidFill>
              </a:rPr>
              <a:t>Designtricks </a:t>
            </a:r>
            <a:r>
              <a:rPr lang="da-DK" sz="1600" dirty="0">
                <a:solidFill>
                  <a:schemeClr val="bg1"/>
                </a:solidFill>
              </a:rPr>
              <a:t>i apps, og f</a:t>
            </a:r>
            <a:r>
              <a:rPr lang="da-DK" sz="1600" b="1" dirty="0">
                <a:solidFill>
                  <a:schemeClr val="bg1"/>
                </a:solidFill>
              </a:rPr>
              <a:t>orretningen</a:t>
            </a:r>
            <a:r>
              <a:rPr lang="da-DK" sz="1600" dirty="0">
                <a:solidFill>
                  <a:schemeClr val="bg1"/>
                </a:solidFill>
              </a:rPr>
              <a:t> bag.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gør på skærmen, men ikke selv har planlagt. 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7EC6AFDE-6772-2546-6C9B-932EA2A1A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5" y="2357040"/>
            <a:ext cx="2433973" cy="1716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lede 23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D575BDDF-069D-46BE-3943-520D8C3D4A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457" t="809" r="25327" b="65264"/>
          <a:stretch>
            <a:fillRect/>
          </a:stretch>
        </p:blipFill>
        <p:spPr>
          <a:xfrm rot="3560464">
            <a:off x="919072" y="265151"/>
            <a:ext cx="852263" cy="810382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Billede 24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1C7E4302-B228-5B92-7A99-68B9C4C990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635" t="32696" r="50149" b="33377"/>
          <a:stretch>
            <a:fillRect/>
          </a:stretch>
        </p:blipFill>
        <p:spPr>
          <a:xfrm rot="2144234">
            <a:off x="1052975" y="932774"/>
            <a:ext cx="653624" cy="621504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Billede 37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1EC95A1A-A374-35E5-DE42-36F7C9826C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2" t="33918" r="74172" b="32155"/>
          <a:stretch>
            <a:fillRect/>
          </a:stretch>
        </p:blipFill>
        <p:spPr>
          <a:xfrm rot="19539645">
            <a:off x="3078788" y="328654"/>
            <a:ext cx="590163" cy="561161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9BA74BA-6908-7994-E560-A73579C99B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954379">
            <a:off x="769968" y="4216759"/>
            <a:ext cx="1739787" cy="2438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screenshot of a web page&#10;&#10;AI-generated content may be incorrect.">
            <a:extLst>
              <a:ext uri="{FF2B5EF4-FFF2-40B4-BE49-F238E27FC236}">
                <a16:creationId xmlns:a16="http://schemas.microsoft.com/office/drawing/2014/main" id="{5DAB3E46-614D-7B34-BDAA-E609FBD695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28319">
            <a:off x="1845406" y="4840264"/>
            <a:ext cx="1135132" cy="1654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blue and white poster with text and images&#10;&#10;AI-generated content may be incorrect.">
            <a:extLst>
              <a:ext uri="{FF2B5EF4-FFF2-40B4-BE49-F238E27FC236}">
                <a16:creationId xmlns:a16="http://schemas.microsoft.com/office/drawing/2014/main" id="{5D01C9D7-BA8E-6009-EB16-CAEB2F5A43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9540" y="4991408"/>
            <a:ext cx="1129617" cy="1616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A screen shot of a phone&#10;&#10;AI-generated content may be incorrect.">
            <a:extLst>
              <a:ext uri="{FF2B5EF4-FFF2-40B4-BE49-F238E27FC236}">
                <a16:creationId xmlns:a16="http://schemas.microsoft.com/office/drawing/2014/main" id="{2708A4AE-4BDB-FEBA-9D37-EF51EFBC96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817241">
            <a:off x="524976" y="5801877"/>
            <a:ext cx="774442" cy="757472"/>
          </a:xfrm>
          <a:prstGeom prst="rect">
            <a:avLst/>
          </a:prstGeom>
        </p:spPr>
      </p:pic>
      <p:sp>
        <p:nvSpPr>
          <p:cNvPr id="18" name="Kombinationskurve 14">
            <a:extLst>
              <a:ext uri="{FF2B5EF4-FFF2-40B4-BE49-F238E27FC236}">
                <a16:creationId xmlns:a16="http://schemas.microsoft.com/office/drawing/2014/main" id="{007835D8-A318-3030-6C04-C277F60C597C}"/>
              </a:ext>
            </a:extLst>
          </p:cNvPr>
          <p:cNvSpPr/>
          <p:nvPr/>
        </p:nvSpPr>
        <p:spPr>
          <a:xfrm rot="9306913" flipV="1">
            <a:off x="1047411" y="5637976"/>
            <a:ext cx="1339537" cy="43433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22" name="Gruppe 6">
            <a:extLst>
              <a:ext uri="{FF2B5EF4-FFF2-40B4-BE49-F238E27FC236}">
                <a16:creationId xmlns:a16="http://schemas.microsoft.com/office/drawing/2014/main" id="{0E332978-F360-6CF7-A9A9-42AEB3A21C1E}"/>
              </a:ext>
            </a:extLst>
          </p:cNvPr>
          <p:cNvGrpSpPr/>
          <p:nvPr/>
        </p:nvGrpSpPr>
        <p:grpSpPr>
          <a:xfrm>
            <a:off x="1285486" y="2816893"/>
            <a:ext cx="1490371" cy="1012451"/>
            <a:chOff x="8414224" y="1959428"/>
            <a:chExt cx="4303250" cy="3308748"/>
          </a:xfrm>
        </p:grpSpPr>
        <p:pic>
          <p:nvPicPr>
            <p:cNvPr id="23" name="Billede 9" descr="Et billede, der indeholder Fotopapir, kunst&#10;&#10;AI-genereret indhold kan være ukorrekt.">
              <a:extLst>
                <a:ext uri="{FF2B5EF4-FFF2-40B4-BE49-F238E27FC236}">
                  <a16:creationId xmlns:a16="http://schemas.microsoft.com/office/drawing/2014/main" id="{C1A8E764-A956-0405-6233-A42BBC609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14224" y="1959428"/>
              <a:ext cx="4303250" cy="3308748"/>
            </a:xfrm>
            <a:prstGeom prst="rect">
              <a:avLst/>
            </a:prstGeom>
          </p:spPr>
        </p:pic>
        <p:sp>
          <p:nvSpPr>
            <p:cNvPr id="24" name="Tekstfelt 13">
              <a:extLst>
                <a:ext uri="{FF2B5EF4-FFF2-40B4-BE49-F238E27FC236}">
                  <a16:creationId xmlns:a16="http://schemas.microsoft.com/office/drawing/2014/main" id="{328B186D-057E-3060-91DC-8878C1CEB748}"/>
                </a:ext>
              </a:extLst>
            </p:cNvPr>
            <p:cNvSpPr txBox="1"/>
            <p:nvPr/>
          </p:nvSpPr>
          <p:spPr>
            <a:xfrm rot="21285684">
              <a:off x="8892603" y="2273027"/>
              <a:ext cx="1223158" cy="633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00" dirty="0">
                  <a:latin typeface="Cavolini" panose="03000502040302020204" pitchFamily="66" charset="0"/>
                  <a:cs typeface="Cavolini" panose="03000502040302020204" pitchFamily="66" charset="0"/>
                </a:rPr>
                <a:t>Så skal der slappes af! #</a:t>
              </a:r>
              <a:r>
                <a:rPr lang="da-DK" sz="400" dirty="0" err="1">
                  <a:latin typeface="Cavolini" panose="03000502040302020204" pitchFamily="66" charset="0"/>
                  <a:cs typeface="Cavolini" panose="03000502040302020204" pitchFamily="66" charset="0"/>
                </a:rPr>
                <a:t>blessed</a:t>
              </a:r>
              <a:endParaRPr lang="da-DK" sz="400" dirty="0"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</p:grpSp>
      <p:pic>
        <p:nvPicPr>
          <p:cNvPr id="25" name="Billede 20" descr="Et billede, der indeholder indendørs, seng, soveværelse, sengeudstyr&#10;&#10;AI-genereret indhold kan være ukorrekt.">
            <a:extLst>
              <a:ext uri="{FF2B5EF4-FFF2-40B4-BE49-F238E27FC236}">
                <a16:creationId xmlns:a16="http://schemas.microsoft.com/office/drawing/2014/main" id="{232B50C2-36E4-96E0-5457-EC4F3BB25C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57620">
            <a:off x="1823966" y="3400061"/>
            <a:ext cx="586834" cy="829344"/>
          </a:xfrm>
          <a:prstGeom prst="rect">
            <a:avLst/>
          </a:prstGeom>
          <a:effectLst>
            <a:outerShdw blurRad="20955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Kombinationskurve 14">
            <a:extLst>
              <a:ext uri="{FF2B5EF4-FFF2-40B4-BE49-F238E27FC236}">
                <a16:creationId xmlns:a16="http://schemas.microsoft.com/office/drawing/2014/main" id="{A348A2B9-804E-36AA-5C0F-D361386A2D2D}"/>
              </a:ext>
            </a:extLst>
          </p:cNvPr>
          <p:cNvSpPr/>
          <p:nvPr/>
        </p:nvSpPr>
        <p:spPr>
          <a:xfrm rot="9306913" flipV="1">
            <a:off x="1266127" y="3958655"/>
            <a:ext cx="668785" cy="149926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itle 7">
            <a:extLst>
              <a:ext uri="{FF2B5EF4-FFF2-40B4-BE49-F238E27FC236}">
                <a16:creationId xmlns:a16="http://schemas.microsoft.com/office/drawing/2014/main" id="{2259CCD8-6FCE-0CEF-B2AD-72B7AFFEE2A4}"/>
              </a:ext>
            </a:extLst>
          </p:cNvPr>
          <p:cNvSpPr txBox="1">
            <a:spLocks/>
          </p:cNvSpPr>
          <p:nvPr/>
        </p:nvSpPr>
        <p:spPr>
          <a:xfrm>
            <a:off x="6440062" y="1596273"/>
            <a:ext cx="4645264" cy="736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dirty="0"/>
              <a:t>Lav en brainstorm over gruppens emne</a:t>
            </a:r>
          </a:p>
          <a:p>
            <a:endParaRPr lang="da-DK" dirty="0"/>
          </a:p>
          <a:p>
            <a:r>
              <a:rPr lang="da-DK" sz="2800" dirty="0"/>
              <a:t>Hvilke problemer kan I huske? Hvad er det positive? Hvad kender I fra jeres eget liv?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20D29B-F54B-DA56-C37F-057CA4F659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809" b="89844" l="9961" r="89844">
                        <a14:foregroundMark x1="50688" y1="33520" x2="51953" y2="34277"/>
                        <a14:foregroundMark x1="40527" y1="27441" x2="42528" y2="28638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46541" y1="33116" x2="44629" y2="36816"/>
                        <a14:foregroundMark x1="48291" y1="29730" x2="48063" y2="30171"/>
                        <a14:foregroundMark x1="50684" y1="25098" x2="48787" y2="28770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  <a14:backgroundMark x1="42871" y1="28320" x2="50293" y2="33887"/>
                        <a14:backgroundMark x1="49023" y1="29297" x2="47363" y2="28027"/>
                        <a14:backgroundMark x1="51953" y1="25586" x2="55566" y2="28613"/>
                      </a14:backgroundRemoval>
                    </a14:imgEffect>
                  </a14:imgLayer>
                </a14:imgProps>
              </a:ext>
            </a:extLst>
          </a:blip>
          <a:srcRect t="18012" r="43758"/>
          <a:stretch>
            <a:fillRect/>
          </a:stretch>
        </p:blipFill>
        <p:spPr>
          <a:xfrm rot="923102">
            <a:off x="9705029" y="4721868"/>
            <a:ext cx="2106932" cy="291749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2B138E7-C17D-865E-7445-50E720C71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rcRect l="37600" t="-1072" r="13452" b="58485"/>
          <a:stretch>
            <a:fillRect/>
          </a:stretch>
        </p:blipFill>
        <p:spPr>
          <a:xfrm rot="19053044">
            <a:off x="6665123" y="4517752"/>
            <a:ext cx="1877769" cy="155191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47C19D6-E239-C23A-9E24-75E49B9FCD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rcRect l="58967" t="-1072" r="13452" b="77370"/>
          <a:stretch>
            <a:fillRect/>
          </a:stretch>
        </p:blipFill>
        <p:spPr>
          <a:xfrm rot="1274721">
            <a:off x="7172668" y="5046870"/>
            <a:ext cx="1001245" cy="8173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4C5D2DD-216A-FCD1-CA10-C919693701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rcRect l="58967" t="-1072" r="13452" b="77370"/>
          <a:stretch>
            <a:fillRect/>
          </a:stretch>
        </p:blipFill>
        <p:spPr>
          <a:xfrm rot="17480380">
            <a:off x="10584705" y="4619078"/>
            <a:ext cx="1001245" cy="817327"/>
          </a:xfrm>
          <a:prstGeom prst="rect">
            <a:avLst/>
          </a:prstGeom>
        </p:spPr>
      </p:pic>
      <p:sp>
        <p:nvSpPr>
          <p:cNvPr id="38" name="Afrundet rektangulær billedforklaring 25">
            <a:extLst>
              <a:ext uri="{FF2B5EF4-FFF2-40B4-BE49-F238E27FC236}">
                <a16:creationId xmlns:a16="http://schemas.microsoft.com/office/drawing/2014/main" id="{91984343-775A-FFFC-335F-26CAB759A82A}"/>
              </a:ext>
            </a:extLst>
          </p:cNvPr>
          <p:cNvSpPr/>
          <p:nvPr/>
        </p:nvSpPr>
        <p:spPr>
          <a:xfrm>
            <a:off x="7036701" y="3562812"/>
            <a:ext cx="2066330" cy="844300"/>
          </a:xfrm>
          <a:prstGeom prst="wedgeRoundRectCallout">
            <a:avLst>
              <a:gd name="adj1" fmla="val -16935"/>
              <a:gd name="adj2" fmla="val 14577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sz="2800" i="1" dirty="0">
                <a:solidFill>
                  <a:schemeClr val="bg1"/>
                </a:solidFill>
                <a:latin typeface="Myriad Pro Light"/>
              </a:rPr>
              <a:t>Problemer </a:t>
            </a:r>
            <a:endParaRPr lang="da-DK" sz="2800" i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6B1A543-3A55-9D48-A14A-1C9CE1AB5D4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rcRect l="37600" t="18848" r="42506" b="58485"/>
          <a:stretch>
            <a:fillRect/>
          </a:stretch>
        </p:blipFill>
        <p:spPr>
          <a:xfrm rot="19053044">
            <a:off x="10544093" y="4182316"/>
            <a:ext cx="763195" cy="826000"/>
          </a:xfrm>
          <a:prstGeom prst="rect">
            <a:avLst/>
          </a:prstGeom>
        </p:spPr>
      </p:pic>
      <p:sp>
        <p:nvSpPr>
          <p:cNvPr id="39" name="Afrundet rektangulær billedforklaring 25">
            <a:extLst>
              <a:ext uri="{FF2B5EF4-FFF2-40B4-BE49-F238E27FC236}">
                <a16:creationId xmlns:a16="http://schemas.microsoft.com/office/drawing/2014/main" id="{616EF123-ED0A-32F2-3D4A-EA16E03EF1CC}"/>
              </a:ext>
            </a:extLst>
          </p:cNvPr>
          <p:cNvSpPr/>
          <p:nvPr/>
        </p:nvSpPr>
        <p:spPr>
          <a:xfrm>
            <a:off x="9875016" y="3568430"/>
            <a:ext cx="1743610" cy="844300"/>
          </a:xfrm>
          <a:prstGeom prst="wedgeRoundRectCallout">
            <a:avLst>
              <a:gd name="adj1" fmla="val -2888"/>
              <a:gd name="adj2" fmla="val 179815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sz="2400" i="1" dirty="0">
                <a:solidFill>
                  <a:schemeClr val="bg1"/>
                </a:solidFill>
                <a:latin typeface="Myriad Pro Light"/>
              </a:rPr>
              <a:t>Det gode</a:t>
            </a:r>
            <a:endParaRPr lang="da-DK" sz="2400" i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86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40A07-7A0A-0A59-891A-49206E11D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ADD4E23-D103-8F06-B92B-296E01FE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672">
            <a:off x="311865" y="342713"/>
            <a:ext cx="3206738" cy="2267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34AC6A-FD24-515D-5272-66E22819D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09" b="89844" l="9961" r="89844">
                        <a14:foregroundMark x1="40527" y1="27441" x2="51953" y2="34277"/>
                        <a14:foregroundMark x1="42773" y1="49219" x2="36523" y2="52344"/>
                        <a14:foregroundMark x1="36523" y1="52344" x2="32129" y2="59473"/>
                        <a14:foregroundMark x1="32129" y1="59473" x2="27539" y2="63477"/>
                        <a14:foregroundMark x1="29785" y1="66309" x2="36719" y2="66699"/>
                        <a14:foregroundMark x1="36719" y1="66699" x2="40039" y2="59473"/>
                        <a14:foregroundMark x1="50684" y1="25098" x2="44629" y2="36816"/>
                        <a14:foregroundMark x1="75098" y1="5859" x2="67480" y2="15820"/>
                        <a14:foregroundMark x1="19141" y1="26465" x2="30176" y2="40820"/>
                        <a14:foregroundMark x1="63558" y1="15317" x2="64355" y2="16699"/>
                        <a14:foregroundMark x1="63320" y1="15442" x2="64941" y2="17773"/>
                        <a14:foregroundMark x1="68652" y1="4004" x2="71973" y2="3809"/>
                        <a14:backgroundMark x1="80859" y1="6836" x2="81055" y2="59082"/>
                        <a14:backgroundMark x1="59570" y1="13770" x2="61230" y2="53418"/>
                        <a14:backgroundMark x1="61230" y1="53418" x2="68359" y2="81152"/>
                        <a14:backgroundMark x1="15820" y1="5664" x2="13477" y2="48828"/>
                        <a14:backgroundMark x1="13477" y1="48828" x2="15820" y2="72363"/>
                        <a14:backgroundMark x1="15820" y1="72363" x2="18750" y2="79199"/>
                        <a14:backgroundMark x1="18750" y1="79199" x2="25879" y2="83887"/>
                        <a14:backgroundMark x1="25879" y1="83887" x2="23438" y2="77148"/>
                        <a14:backgroundMark x1="23438" y1="77148" x2="34277" y2="81250"/>
                        <a14:backgroundMark x1="34277" y1="81250" x2="41504" y2="80371"/>
                        <a14:backgroundMark x1="41504" y1="80371" x2="46094" y2="69629"/>
                        <a14:backgroundMark x1="20215" y1="22168" x2="39355" y2="22754"/>
                        <a14:backgroundMark x1="39355" y1="22754" x2="43262" y2="22559"/>
                        <a14:backgroundMark x1="20703" y1="48047" x2="41309" y2="44434"/>
                        <a14:backgroundMark x1="41309" y1="44434" x2="41309" y2="44434"/>
                        <a14:backgroundMark x1="36133" y1="39063" x2="36816" y2="30664"/>
                        <a14:backgroundMark x1="36816" y1="30664" x2="35156" y2="25879"/>
                        <a14:backgroundMark x1="16211" y1="27930" x2="15234" y2="34863"/>
                        <a14:backgroundMark x1="15234" y1="34863" x2="20703" y2="54785"/>
                        <a14:backgroundMark x1="17871" y1="26172" x2="17480" y2="30957"/>
                        <a14:backgroundMark x1="16895" y1="31445" x2="16602" y2="34961"/>
                        <a14:backgroundMark x1="17383" y1="31543" x2="16895" y2="34082"/>
                        <a14:backgroundMark x1="17188" y1="31738" x2="17188" y2="35742"/>
                        <a14:backgroundMark x1="38770" y1="35547" x2="39453" y2="37305"/>
                        <a14:backgroundMark x1="37891" y1="30762" x2="37891" y2="30762"/>
                        <a14:backgroundMark x1="37988" y1="30762" x2="37988" y2="30762"/>
                        <a14:backgroundMark x1="37988" y1="30762" x2="38672" y2="30664"/>
                        <a14:backgroundMark x1="61133" y1="13281" x2="62598" y2="15820"/>
                        <a14:backgroundMark x1="69227" y1="3068" x2="63477" y2="2539"/>
                        <a14:backgroundMark x1="63477" y1="2539" x2="62012" y2="2832"/>
                        <a14:backgroundMark x1="24805" y1="47656" x2="24316" y2="65430"/>
                        <a14:backgroundMark x1="37891" y1="33789" x2="38477" y2="33496"/>
                        <a14:backgroundMark x1="34375" y1="30469" x2="34961" y2="28906"/>
                        <a14:backgroundMark x1="37988" y1="29883" x2="37988" y2="307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53052" y="1996780"/>
            <a:ext cx="3279024" cy="32790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98D9C5-291F-CD5A-6037-B95FB1F16968}"/>
              </a:ext>
            </a:extLst>
          </p:cNvPr>
          <p:cNvSpPr txBox="1"/>
          <p:nvPr/>
        </p:nvSpPr>
        <p:spPr>
          <a:xfrm>
            <a:off x="3524698" y="2836073"/>
            <a:ext cx="23422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”Kunstige normer”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Influencere og delt indhold.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ser, og det vi ikke ser. Hvad man tror er ægte eller muligt.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7CBDE4-1554-844D-F50B-9F00C381E6F7}"/>
              </a:ext>
            </a:extLst>
          </p:cNvPr>
          <p:cNvSpPr txBox="1"/>
          <p:nvPr/>
        </p:nvSpPr>
        <p:spPr>
          <a:xfrm>
            <a:off x="3703661" y="640428"/>
            <a:ext cx="22966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”Usynlige kriser og usynlig støtte”</a:t>
            </a:r>
          </a:p>
          <a:p>
            <a:r>
              <a:rPr lang="da-DK" sz="1600" dirty="0">
                <a:solidFill>
                  <a:schemeClr val="bg1"/>
                </a:solidFill>
              </a:rPr>
              <a:t>Konflikt og ude-</a:t>
            </a:r>
          </a:p>
          <a:p>
            <a:r>
              <a:rPr lang="da-DK" sz="1600" dirty="0" err="1">
                <a:solidFill>
                  <a:schemeClr val="bg1"/>
                </a:solidFill>
              </a:rPr>
              <a:t>lukkelse</a:t>
            </a:r>
            <a:r>
              <a:rPr lang="da-DK" sz="1600" dirty="0">
                <a:solidFill>
                  <a:schemeClr val="bg1"/>
                </a:solidFill>
              </a:rPr>
              <a:t> i en klasse.</a:t>
            </a:r>
          </a:p>
          <a:p>
            <a:r>
              <a:rPr lang="da-DK" sz="1600" dirty="0">
                <a:solidFill>
                  <a:schemeClr val="bg1"/>
                </a:solidFill>
              </a:rPr>
              <a:t>Alene med svære oplevelser, og hjælpen i vores verden.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970F98-D566-B2B4-ADF3-BD78D2096F5C}"/>
              </a:ext>
            </a:extLst>
          </p:cNvPr>
          <p:cNvSpPr txBox="1"/>
          <p:nvPr/>
        </p:nvSpPr>
        <p:spPr>
          <a:xfrm>
            <a:off x="3762232" y="4838793"/>
            <a:ext cx="22398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</a:rPr>
              <a:t>”Hvem styrer? ”</a:t>
            </a:r>
          </a:p>
          <a:p>
            <a:r>
              <a:rPr lang="da-DK" sz="1600" b="1" dirty="0">
                <a:solidFill>
                  <a:schemeClr val="bg1"/>
                </a:solidFill>
              </a:rPr>
              <a:t>Designtricks </a:t>
            </a:r>
            <a:r>
              <a:rPr lang="da-DK" sz="1600" dirty="0">
                <a:solidFill>
                  <a:schemeClr val="bg1"/>
                </a:solidFill>
              </a:rPr>
              <a:t>i apps, og f</a:t>
            </a:r>
            <a:r>
              <a:rPr lang="da-DK" sz="1600" b="1" dirty="0">
                <a:solidFill>
                  <a:schemeClr val="bg1"/>
                </a:solidFill>
              </a:rPr>
              <a:t>orretningen</a:t>
            </a:r>
            <a:r>
              <a:rPr lang="da-DK" sz="1600" dirty="0">
                <a:solidFill>
                  <a:schemeClr val="bg1"/>
                </a:solidFill>
              </a:rPr>
              <a:t> bag.</a:t>
            </a:r>
          </a:p>
          <a:p>
            <a:r>
              <a:rPr lang="da-DK" sz="1600" dirty="0">
                <a:solidFill>
                  <a:schemeClr val="bg1"/>
                </a:solidFill>
              </a:rPr>
              <a:t>Det vi gør på skærmen, men ikke selv har planlagt. 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AFDB5F3-76F4-FB98-D14C-78DE62424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7" y="2373773"/>
            <a:ext cx="3240177" cy="2284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Billede 23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40E0CA91-67F1-A3C2-1034-971C5123CE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9457" t="809" r="25327" b="65264"/>
          <a:stretch>
            <a:fillRect/>
          </a:stretch>
        </p:blipFill>
        <p:spPr>
          <a:xfrm rot="3560464">
            <a:off x="919072" y="265151"/>
            <a:ext cx="852263" cy="810382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Billede 24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08E7EFF9-FD42-C75C-4412-CFA6F45379D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635" t="32696" r="50149" b="33377"/>
          <a:stretch>
            <a:fillRect/>
          </a:stretch>
        </p:blipFill>
        <p:spPr>
          <a:xfrm rot="2144234">
            <a:off x="1052975" y="932774"/>
            <a:ext cx="653624" cy="621504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Billede 37" descr="Et billede, der indeholder cirkel, tegneserie, skærmbillede, smil&#10;&#10;AI-genereret indhold kan være ukorrekt.">
            <a:extLst>
              <a:ext uri="{FF2B5EF4-FFF2-40B4-BE49-F238E27FC236}">
                <a16:creationId xmlns:a16="http://schemas.microsoft.com/office/drawing/2014/main" id="{BE4C81DD-F6FC-25CD-B8D6-ED4591B8870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12" t="33918" r="74172" b="32155"/>
          <a:stretch>
            <a:fillRect/>
          </a:stretch>
        </p:blipFill>
        <p:spPr>
          <a:xfrm rot="19539645">
            <a:off x="3078788" y="328654"/>
            <a:ext cx="590163" cy="561161"/>
          </a:xfrm>
          <a:prstGeom prst="rect">
            <a:avLst/>
          </a:prstGeom>
          <a:effectLst>
            <a:outerShdw blurRad="182922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5E14E2B-0379-F114-699C-E6394990AB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5954379">
            <a:off x="695504" y="3989041"/>
            <a:ext cx="2156748" cy="3022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screenshot of a web page&#10;&#10;AI-generated content may be incorrect.">
            <a:extLst>
              <a:ext uri="{FF2B5EF4-FFF2-40B4-BE49-F238E27FC236}">
                <a16:creationId xmlns:a16="http://schemas.microsoft.com/office/drawing/2014/main" id="{56E944DC-49F4-1FD1-1EE5-2D14A9B8C2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28319">
            <a:off x="1845406" y="4840264"/>
            <a:ext cx="1135132" cy="1654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blue and white poster with text and images&#10;&#10;AI-generated content may be incorrect.">
            <a:extLst>
              <a:ext uri="{FF2B5EF4-FFF2-40B4-BE49-F238E27FC236}">
                <a16:creationId xmlns:a16="http://schemas.microsoft.com/office/drawing/2014/main" id="{4F7B245C-B38F-B0B0-3417-4293DC2507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0250" y="5021309"/>
            <a:ext cx="1129617" cy="1616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A screen shot of a phone&#10;&#10;AI-generated content may be incorrect.">
            <a:extLst>
              <a:ext uri="{FF2B5EF4-FFF2-40B4-BE49-F238E27FC236}">
                <a16:creationId xmlns:a16="http://schemas.microsoft.com/office/drawing/2014/main" id="{04A374DE-5D81-9185-9A1F-91954113D7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817241">
            <a:off x="524976" y="5801877"/>
            <a:ext cx="774442" cy="757472"/>
          </a:xfrm>
          <a:prstGeom prst="rect">
            <a:avLst/>
          </a:prstGeom>
        </p:spPr>
      </p:pic>
      <p:sp>
        <p:nvSpPr>
          <p:cNvPr id="18" name="Kombinationskurve 14">
            <a:extLst>
              <a:ext uri="{FF2B5EF4-FFF2-40B4-BE49-F238E27FC236}">
                <a16:creationId xmlns:a16="http://schemas.microsoft.com/office/drawing/2014/main" id="{612A4CFC-B44A-2E74-1E70-14B40E022C48}"/>
              </a:ext>
            </a:extLst>
          </p:cNvPr>
          <p:cNvSpPr/>
          <p:nvPr/>
        </p:nvSpPr>
        <p:spPr>
          <a:xfrm rot="9306913" flipV="1">
            <a:off x="1047411" y="5637976"/>
            <a:ext cx="1339537" cy="43433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22" name="Gruppe 6">
            <a:extLst>
              <a:ext uri="{FF2B5EF4-FFF2-40B4-BE49-F238E27FC236}">
                <a16:creationId xmlns:a16="http://schemas.microsoft.com/office/drawing/2014/main" id="{9AF1E988-B929-B45C-A57D-3530CF2276E5}"/>
              </a:ext>
            </a:extLst>
          </p:cNvPr>
          <p:cNvGrpSpPr/>
          <p:nvPr/>
        </p:nvGrpSpPr>
        <p:grpSpPr>
          <a:xfrm>
            <a:off x="1285486" y="2816893"/>
            <a:ext cx="1490371" cy="1012451"/>
            <a:chOff x="8414224" y="1959428"/>
            <a:chExt cx="4303250" cy="3308748"/>
          </a:xfrm>
        </p:grpSpPr>
        <p:pic>
          <p:nvPicPr>
            <p:cNvPr id="23" name="Billede 9" descr="Et billede, der indeholder Fotopapir, kunst&#10;&#10;AI-genereret indhold kan være ukorrekt.">
              <a:extLst>
                <a:ext uri="{FF2B5EF4-FFF2-40B4-BE49-F238E27FC236}">
                  <a16:creationId xmlns:a16="http://schemas.microsoft.com/office/drawing/2014/main" id="{FFD29C30-E4EE-1011-097C-82915D0BE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414224" y="1959428"/>
              <a:ext cx="4303250" cy="3308748"/>
            </a:xfrm>
            <a:prstGeom prst="rect">
              <a:avLst/>
            </a:prstGeom>
          </p:spPr>
        </p:pic>
        <p:sp>
          <p:nvSpPr>
            <p:cNvPr id="24" name="Tekstfelt 13">
              <a:extLst>
                <a:ext uri="{FF2B5EF4-FFF2-40B4-BE49-F238E27FC236}">
                  <a16:creationId xmlns:a16="http://schemas.microsoft.com/office/drawing/2014/main" id="{09A10E7E-5659-DB15-8701-8447F634749B}"/>
                </a:ext>
              </a:extLst>
            </p:cNvPr>
            <p:cNvSpPr txBox="1"/>
            <p:nvPr/>
          </p:nvSpPr>
          <p:spPr>
            <a:xfrm rot="21285684">
              <a:off x="8892603" y="2273027"/>
              <a:ext cx="1223158" cy="633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00" dirty="0">
                  <a:latin typeface="Cavolini" panose="03000502040302020204" pitchFamily="66" charset="0"/>
                  <a:cs typeface="Cavolini" panose="03000502040302020204" pitchFamily="66" charset="0"/>
                </a:rPr>
                <a:t>Så skal der slappes af! #</a:t>
              </a:r>
              <a:r>
                <a:rPr lang="da-DK" sz="400" dirty="0" err="1">
                  <a:latin typeface="Cavolini" panose="03000502040302020204" pitchFamily="66" charset="0"/>
                  <a:cs typeface="Cavolini" panose="03000502040302020204" pitchFamily="66" charset="0"/>
                </a:rPr>
                <a:t>blessed</a:t>
              </a:r>
              <a:endParaRPr lang="da-DK" sz="400" dirty="0"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</p:grpSp>
      <p:pic>
        <p:nvPicPr>
          <p:cNvPr id="25" name="Billede 20" descr="Et billede, der indeholder indendørs, seng, soveværelse, sengeudstyr&#10;&#10;AI-genereret indhold kan være ukorrekt.">
            <a:extLst>
              <a:ext uri="{FF2B5EF4-FFF2-40B4-BE49-F238E27FC236}">
                <a16:creationId xmlns:a16="http://schemas.microsoft.com/office/drawing/2014/main" id="{6F83A3E2-1C09-A704-338D-62BDCBDFB45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57620">
            <a:off x="1823966" y="3400061"/>
            <a:ext cx="586834" cy="829344"/>
          </a:xfrm>
          <a:prstGeom prst="rect">
            <a:avLst/>
          </a:prstGeom>
          <a:effectLst>
            <a:outerShdw blurRad="20955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Kombinationskurve 14">
            <a:extLst>
              <a:ext uri="{FF2B5EF4-FFF2-40B4-BE49-F238E27FC236}">
                <a16:creationId xmlns:a16="http://schemas.microsoft.com/office/drawing/2014/main" id="{FF8C4555-E721-AC7F-F66D-3A2676468E98}"/>
              </a:ext>
            </a:extLst>
          </p:cNvPr>
          <p:cNvSpPr/>
          <p:nvPr/>
        </p:nvSpPr>
        <p:spPr>
          <a:xfrm rot="9306913" flipV="1">
            <a:off x="1266127" y="3958655"/>
            <a:ext cx="668785" cy="149926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B8A9FC-7F7E-1167-834F-C095012D0C6F}"/>
              </a:ext>
            </a:extLst>
          </p:cNvPr>
          <p:cNvSpPr/>
          <p:nvPr/>
        </p:nvSpPr>
        <p:spPr>
          <a:xfrm>
            <a:off x="738" y="22594"/>
            <a:ext cx="12192000" cy="6858000"/>
          </a:xfrm>
          <a:prstGeom prst="rect">
            <a:avLst/>
          </a:prstGeom>
          <a:gradFill>
            <a:gsLst>
              <a:gs pos="65000">
                <a:schemeClr val="accent4">
                  <a:lumMod val="50000"/>
                  <a:alpha val="99000"/>
                </a:schemeClr>
              </a:gs>
              <a:gs pos="11000">
                <a:schemeClr val="accent4">
                  <a:alpha val="81445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2F021-DF65-19FC-6F51-4803BB53E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915" y="1345358"/>
            <a:ext cx="2324134" cy="42871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2000" b="1" dirty="0"/>
              <a:t>Vælg tre ting, I synes er et problem i et liv online</a:t>
            </a:r>
          </a:p>
          <a:p>
            <a:pPr marL="0" indent="0" algn="ctr">
              <a:buNone/>
            </a:pPr>
            <a:endParaRPr lang="da-DK" sz="2000" b="1" dirty="0"/>
          </a:p>
          <a:p>
            <a:pPr marL="0" indent="0" algn="ctr">
              <a:buNone/>
            </a:pPr>
            <a:r>
              <a:rPr lang="da-DK" sz="2000" b="1" dirty="0"/>
              <a:t>Fx noget man kan opleve, indhold der giver problemer, bestemte måder apps eller spil er designet</a:t>
            </a:r>
          </a:p>
        </p:txBody>
      </p:sp>
      <p:pic>
        <p:nvPicPr>
          <p:cNvPr id="20" name="Picture 19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58BA0343-65BC-1140-7E31-6B64C95814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67240" y="1679794"/>
            <a:ext cx="6896100" cy="48514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648D8570-2442-B7A9-9D23-3FA438C7B292}"/>
              </a:ext>
            </a:extLst>
          </p:cNvPr>
          <p:cNvSpPr txBox="1">
            <a:spLocks/>
          </p:cNvSpPr>
          <p:nvPr/>
        </p:nvSpPr>
        <p:spPr>
          <a:xfrm>
            <a:off x="9735969" y="1606234"/>
            <a:ext cx="1746644" cy="4287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Vælg tre ting I synes er godt i et liv online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a-DK" sz="2000" b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b="1" dirty="0"/>
              <a:t>Fx noget nogen gør godt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a-DK" sz="2000" b="1" i="1" dirty="0"/>
          </a:p>
          <a:p>
            <a:pPr marL="0" indent="0" algn="ctr">
              <a:buFont typeface="Arial" panose="020B0604020202020204" pitchFamily="34" charset="0"/>
              <a:buNone/>
            </a:pPr>
            <a:endParaRPr lang="da-DK" sz="2000" b="1" i="1" dirty="0"/>
          </a:p>
        </p:txBody>
      </p:sp>
      <p:pic>
        <p:nvPicPr>
          <p:cNvPr id="2065" name="Picture 2064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3528B8A-5A5F-DBFB-A154-4446F01E91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6411277">
            <a:off x="7567559" y="7147454"/>
            <a:ext cx="939505" cy="1309146"/>
          </a:xfrm>
          <a:prstGeom prst="rect">
            <a:avLst/>
          </a:prstGeom>
        </p:spPr>
      </p:pic>
      <p:sp>
        <p:nvSpPr>
          <p:cNvPr id="45" name="Kombinationskurve 14">
            <a:extLst>
              <a:ext uri="{FF2B5EF4-FFF2-40B4-BE49-F238E27FC236}">
                <a16:creationId xmlns:a16="http://schemas.microsoft.com/office/drawing/2014/main" id="{0DE0D2C7-F714-2796-9D13-1A2463975926}"/>
              </a:ext>
            </a:extLst>
          </p:cNvPr>
          <p:cNvSpPr/>
          <p:nvPr/>
        </p:nvSpPr>
        <p:spPr>
          <a:xfrm rot="4231382">
            <a:off x="1889400" y="2616723"/>
            <a:ext cx="1610424" cy="42508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Ç</a:t>
            </a:r>
            <a:r>
              <a:rPr lang="da-DK" dirty="0"/>
              <a:t>√</a:t>
            </a:r>
          </a:p>
        </p:txBody>
      </p:sp>
      <p:sp>
        <p:nvSpPr>
          <p:cNvPr id="48" name="Kombinationskurve 14">
            <a:extLst>
              <a:ext uri="{FF2B5EF4-FFF2-40B4-BE49-F238E27FC236}">
                <a16:creationId xmlns:a16="http://schemas.microsoft.com/office/drawing/2014/main" id="{9647D35C-5BA5-AEEA-5C60-F6CCADCD9EAE}"/>
              </a:ext>
            </a:extLst>
          </p:cNvPr>
          <p:cNvSpPr/>
          <p:nvPr/>
        </p:nvSpPr>
        <p:spPr>
          <a:xfrm rot="6299469" flipV="1">
            <a:off x="8389880" y="2384944"/>
            <a:ext cx="1609975" cy="459311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881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2C401-2725-A8B3-8399-2DC385E94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5FFD6-143E-ABE4-4324-FA766335B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597" y="2693600"/>
            <a:ext cx="9555732" cy="2101755"/>
          </a:xfrm>
        </p:spPr>
        <p:txBody>
          <a:bodyPr>
            <a:normAutofit fontScale="90000"/>
          </a:bodyPr>
          <a:lstStyle/>
          <a:p>
            <a:r>
              <a:rPr lang="da-DK" dirty="0">
                <a:latin typeface="Myriad Pro Light"/>
              </a:rPr>
              <a:t>Step 2: </a:t>
            </a:r>
            <a:r>
              <a:rPr lang="da-DK" sz="5400" dirty="0">
                <a:latin typeface="Myriad Pro Light"/>
              </a:rPr>
              <a:t>Hvordan kan problemerne </a:t>
            </a:r>
            <a:r>
              <a:rPr lang="da-DK" sz="5400" dirty="0">
                <a:solidFill>
                  <a:schemeClr val="accent4"/>
                </a:solidFill>
                <a:latin typeface="Myriad Pro Light"/>
              </a:rPr>
              <a:t>løses i fremtiden</a:t>
            </a:r>
            <a:r>
              <a:rPr lang="da-DK" sz="5400" dirty="0">
                <a:latin typeface="Myriad Pro Light"/>
              </a:rPr>
              <a:t>? Hvordan kan det gode blive almindeligt, og hvad kan gøre fremtiden </a:t>
            </a:r>
            <a:r>
              <a:rPr lang="da-DK" sz="5400" dirty="0">
                <a:solidFill>
                  <a:schemeClr val="accent4"/>
                </a:solidFill>
                <a:latin typeface="Myriad Pro Light"/>
              </a:rPr>
              <a:t>bedre</a:t>
            </a:r>
            <a:r>
              <a:rPr lang="da-DK" sz="5400" dirty="0">
                <a:latin typeface="Myriad Pro Light"/>
              </a:rPr>
              <a:t>?</a:t>
            </a:r>
            <a:endParaRPr lang="da-DK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807171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21005-53BE-6E6B-3AB8-986939542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cirkel, skærmbillede, Farverigt, sfære/kugle&#10;&#10;AI-genereret indhold kan være ukorrekt.">
            <a:extLst>
              <a:ext uri="{FF2B5EF4-FFF2-40B4-BE49-F238E27FC236}">
                <a16:creationId xmlns:a16="http://schemas.microsoft.com/office/drawing/2014/main" id="{80C7D81E-E918-9640-21F8-0C54AB49A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243153" y="119544"/>
            <a:ext cx="9371731" cy="6618912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48611148-A9FB-0137-7AEB-01850610B983}"/>
              </a:ext>
            </a:extLst>
          </p:cNvPr>
          <p:cNvSpPr txBox="1">
            <a:spLocks/>
          </p:cNvSpPr>
          <p:nvPr/>
        </p:nvSpPr>
        <p:spPr>
          <a:xfrm>
            <a:off x="9312115" y="2359724"/>
            <a:ext cx="2927608" cy="670598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endParaRPr lang="da-DK" sz="2000" dirty="0">
              <a:latin typeface="Myriad Pro"/>
            </a:endParaRPr>
          </a:p>
          <a:p>
            <a:r>
              <a:rPr lang="da-DK" sz="2400" dirty="0">
                <a:latin typeface="Myriad Pro"/>
              </a:rPr>
              <a:t>Hvordan kan </a:t>
            </a:r>
            <a:r>
              <a:rPr lang="da-DK" sz="2400" b="1" dirty="0">
                <a:latin typeface="Myriad Pro"/>
              </a:rPr>
              <a:t>børn og </a:t>
            </a:r>
            <a:r>
              <a:rPr lang="da-DK" sz="2400" b="1" dirty="0">
                <a:solidFill>
                  <a:schemeClr val="accent4"/>
                </a:solidFill>
                <a:latin typeface="Myriad Pro"/>
              </a:rPr>
              <a:t>unge selv</a:t>
            </a:r>
            <a:r>
              <a:rPr lang="da-DK" sz="2400" dirty="0">
                <a:solidFill>
                  <a:schemeClr val="accent4"/>
                </a:solidFill>
                <a:latin typeface="Myriad Pro"/>
              </a:rPr>
              <a:t> være med til at forme et godt digitalt liv?</a:t>
            </a:r>
            <a:endParaRPr lang="da-DK" sz="2400" b="1" dirty="0">
              <a:solidFill>
                <a:schemeClr val="accent4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000" dirty="0">
              <a:solidFill>
                <a:srgbClr val="2F284E"/>
              </a:solidFill>
              <a:latin typeface="Myriad Pro"/>
            </a:endParaRPr>
          </a:p>
          <a:p>
            <a:endParaRPr lang="da-DK" sz="2000" dirty="0">
              <a:solidFill>
                <a:schemeClr val="bg1">
                  <a:lumMod val="76000"/>
                </a:schemeClr>
              </a:solidFill>
              <a:latin typeface="Myriad Pro"/>
            </a:endParaRP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B583A874-FBB6-418F-525B-086B3CE14D17}"/>
              </a:ext>
            </a:extLst>
          </p:cNvPr>
          <p:cNvSpPr txBox="1">
            <a:spLocks/>
          </p:cNvSpPr>
          <p:nvPr/>
        </p:nvSpPr>
        <p:spPr>
          <a:xfrm>
            <a:off x="1" y="2359724"/>
            <a:ext cx="2575978" cy="67059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da-DK" sz="2400" dirty="0">
                <a:solidFill>
                  <a:schemeClr val="accent6"/>
                </a:solidFill>
                <a:latin typeface="Myriad Pro"/>
              </a:rPr>
              <a:t>Hvordan kan </a:t>
            </a:r>
            <a:r>
              <a:rPr lang="da-DK" sz="2400" b="1" dirty="0">
                <a:solidFill>
                  <a:schemeClr val="accent6"/>
                </a:solidFill>
                <a:latin typeface="Myriad Pro"/>
              </a:rPr>
              <a:t>voksne </a:t>
            </a:r>
            <a:r>
              <a:rPr lang="da-DK" sz="2400" dirty="0">
                <a:solidFill>
                  <a:schemeClr val="accent6"/>
                </a:solidFill>
                <a:latin typeface="Myriad Pro"/>
              </a:rPr>
              <a:t>og dem der bestemmer </a:t>
            </a:r>
          </a:p>
          <a:p>
            <a:pPr algn="r"/>
            <a:r>
              <a:rPr lang="da-DK" sz="2400" dirty="0">
                <a:solidFill>
                  <a:schemeClr val="accent4"/>
                </a:solidFill>
                <a:latin typeface="Myriad Pro"/>
              </a:rPr>
              <a:t>være med til at forme et godt digitalt liv?</a:t>
            </a:r>
            <a:endParaRPr lang="da-DK" sz="2400" b="1" dirty="0">
              <a:solidFill>
                <a:schemeClr val="accent4"/>
              </a:solidFill>
              <a:latin typeface="Myriad Pro"/>
            </a:endParaRP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B1486A62-C742-9124-70E2-0DC9425B3F02}"/>
              </a:ext>
            </a:extLst>
          </p:cNvPr>
          <p:cNvSpPr txBox="1">
            <a:spLocks/>
          </p:cNvSpPr>
          <p:nvPr/>
        </p:nvSpPr>
        <p:spPr>
          <a:xfrm>
            <a:off x="3069720" y="721852"/>
            <a:ext cx="2373782" cy="670598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da-DK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Myriad Pro"/>
              </a:rPr>
              <a:t>Fx politikere, </a:t>
            </a:r>
          </a:p>
          <a:p>
            <a:pPr algn="r"/>
            <a:r>
              <a:rPr lang="da-DK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Myriad Pro"/>
              </a:rPr>
              <a:t>andre brugere og</a:t>
            </a:r>
          </a:p>
          <a:p>
            <a:pPr algn="r"/>
            <a:r>
              <a:rPr lang="da-DK" sz="1400" dirty="0">
                <a:solidFill>
                  <a:schemeClr val="tx2">
                    <a:lumMod val="40000"/>
                    <a:lumOff val="60000"/>
                  </a:schemeClr>
                </a:solidFill>
                <a:latin typeface="Myriad Pro"/>
              </a:rPr>
              <a:t>gamere, dem der laver indhold, app-designere, firmaer der tjener penge online</a:t>
            </a:r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000" dirty="0">
              <a:solidFill>
                <a:schemeClr val="bg1">
                  <a:lumMod val="76000"/>
                </a:schemeClr>
              </a:solidFill>
              <a:latin typeface="Myriad Pro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17626E6-1D91-330A-9B23-F24731D6890F}"/>
              </a:ext>
            </a:extLst>
          </p:cNvPr>
          <p:cNvCxnSpPr>
            <a:cxnSpLocks/>
          </p:cNvCxnSpPr>
          <p:nvPr/>
        </p:nvCxnSpPr>
        <p:spPr>
          <a:xfrm flipV="1">
            <a:off x="5925730" y="1796143"/>
            <a:ext cx="0" cy="984431"/>
          </a:xfrm>
          <a:prstGeom prst="straightConnector1">
            <a:avLst/>
          </a:prstGeom>
          <a:ln w="63500">
            <a:solidFill>
              <a:schemeClr val="bg1"/>
            </a:solidFill>
            <a:prstDash val="sysDot"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A96864A-8F4D-D95E-276F-CF4AC428EBC7}"/>
              </a:ext>
            </a:extLst>
          </p:cNvPr>
          <p:cNvCxnSpPr>
            <a:cxnSpLocks/>
          </p:cNvCxnSpPr>
          <p:nvPr/>
        </p:nvCxnSpPr>
        <p:spPr>
          <a:xfrm>
            <a:off x="5925730" y="4131129"/>
            <a:ext cx="0" cy="996042"/>
          </a:xfrm>
          <a:prstGeom prst="straightConnector1">
            <a:avLst/>
          </a:prstGeom>
          <a:ln w="63500">
            <a:solidFill>
              <a:schemeClr val="bg1"/>
            </a:solidFill>
            <a:prstDash val="sysDot"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 4">
            <a:extLst>
              <a:ext uri="{FF2B5EF4-FFF2-40B4-BE49-F238E27FC236}">
                <a16:creationId xmlns:a16="http://schemas.microsoft.com/office/drawing/2014/main" id="{30DCDD30-5460-C0F8-AA5E-5FBFBA7E63F3}"/>
              </a:ext>
            </a:extLst>
          </p:cNvPr>
          <p:cNvSpPr txBox="1">
            <a:spLocks/>
          </p:cNvSpPr>
          <p:nvPr/>
        </p:nvSpPr>
        <p:spPr>
          <a:xfrm>
            <a:off x="2930372" y="5130251"/>
            <a:ext cx="2373782" cy="670598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da-DK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Myriad Pro"/>
              </a:rPr>
              <a:t>Fx os selv, vores venner, vores forældre, vores lærere, vores skole, </a:t>
            </a:r>
          </a:p>
          <a:p>
            <a:pPr algn="r"/>
            <a:r>
              <a:rPr lang="da-DK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Myriad Pro"/>
              </a:rPr>
              <a:t>dem vi laver ting </a:t>
            </a:r>
          </a:p>
          <a:p>
            <a:pPr algn="r"/>
            <a:r>
              <a:rPr lang="da-DK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Myriad Pro"/>
              </a:rPr>
              <a:t>med </a:t>
            </a:r>
            <a:r>
              <a:rPr lang="da-DK" sz="1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Myriad Pro"/>
              </a:rPr>
              <a:t>olnline</a:t>
            </a:r>
            <a:endParaRPr lang="da-DK" sz="2800" dirty="0">
              <a:solidFill>
                <a:schemeClr val="accent4">
                  <a:lumMod val="20000"/>
                  <a:lumOff val="80000"/>
                </a:schemeClr>
              </a:solidFill>
              <a:latin typeface="Myriad Pro"/>
            </a:endParaRPr>
          </a:p>
          <a:p>
            <a:endParaRPr lang="da-DK" sz="2800" dirty="0">
              <a:solidFill>
                <a:schemeClr val="accent4">
                  <a:lumMod val="20000"/>
                  <a:lumOff val="80000"/>
                </a:schemeClr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800" dirty="0">
              <a:solidFill>
                <a:srgbClr val="2F284E"/>
              </a:solidFill>
              <a:latin typeface="Myriad Pro"/>
            </a:endParaRPr>
          </a:p>
          <a:p>
            <a:pPr algn="r"/>
            <a:endParaRPr lang="da-DK" sz="2000" dirty="0">
              <a:solidFill>
                <a:schemeClr val="bg1">
                  <a:lumMod val="76000"/>
                </a:schemeClr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131618837"/>
      </p:ext>
    </p:extLst>
  </p:cSld>
  <p:clrMapOvr>
    <a:masterClrMapping/>
  </p:clrMapOvr>
</p:sld>
</file>

<file path=ppt/theme/theme1.xml><?xml version="1.0" encoding="utf-8"?>
<a:theme xmlns:a="http://schemas.openxmlformats.org/drawingml/2006/main" name="OS: Neutralt tema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S: Kort over OS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S: Kunstige normer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S: Er det OS, der styrer?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1_OS: Er det OS, der styrer?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ee177d-ccfa-4ce9-83b9-fb442bea2581" xsi:nil="true"/>
    <lcf76f155ced4ddcb4097134ff3c332f xmlns="fda86ba9-9b97-4451-ae17-6e85a5aa202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CEBE3E1F87681459462A360FC215735" ma:contentTypeVersion="14" ma:contentTypeDescription="Opret et nyt dokument." ma:contentTypeScope="" ma:versionID="d5e7994f06deadde59705970fb4b1f59">
  <xsd:schema xmlns:xsd="http://www.w3.org/2001/XMLSchema" xmlns:xs="http://www.w3.org/2001/XMLSchema" xmlns:p="http://schemas.microsoft.com/office/2006/metadata/properties" xmlns:ns2="fda86ba9-9b97-4451-ae17-6e85a5aa2026" xmlns:ns3="45ee177d-ccfa-4ce9-83b9-fb442bea2581" targetNamespace="http://schemas.microsoft.com/office/2006/metadata/properties" ma:root="true" ma:fieldsID="ea8e09f9024041e963b666b6d7387abb" ns2:_="" ns3:_="">
    <xsd:import namespace="fda86ba9-9b97-4451-ae17-6e85a5aa2026"/>
    <xsd:import namespace="45ee177d-ccfa-4ce9-83b9-fb442bea2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86ba9-9b97-4451-ae17-6e85a5aa20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5cd08861-88c0-49b2-8510-903f698cfa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e177d-ccfa-4ce9-83b9-fb442bea258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ef1bffc-27aa-4d21-89a3-7e9c0462a504}" ma:internalName="TaxCatchAll" ma:showField="CatchAllData" ma:web="45ee177d-ccfa-4ce9-83b9-fb442bea25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4C0B72-CCC8-4063-924F-DB6A47F49F98}">
  <ds:schemaRefs>
    <ds:schemaRef ds:uri="http://purl.org/dc/elements/1.1/"/>
    <ds:schemaRef ds:uri="http://purl.org/dc/terms/"/>
    <ds:schemaRef ds:uri="fda86ba9-9b97-4451-ae17-6e85a5aa2026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45ee177d-ccfa-4ce9-83b9-fb442bea258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21F7802-233D-4FA1-B172-7AF361B059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a86ba9-9b97-4451-ae17-6e85a5aa2026"/>
    <ds:schemaRef ds:uri="45ee177d-ccfa-4ce9-83b9-fb442bea25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0925A2-1203-4226-A791-2FEBEE4E514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1fd1d36-fecb-47ca-b7d7-d0df0370a198}" enabled="0" method="" siteId="{61fd1d36-fecb-47ca-b7d7-d0df0370a1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21879</TotalTime>
  <Words>2067</Words>
  <Application>Microsoft Macintosh PowerPoint</Application>
  <PresentationFormat>Widescreen</PresentationFormat>
  <Paragraphs>263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Arial</vt:lpstr>
      <vt:lpstr>Cavolini</vt:lpstr>
      <vt:lpstr>Myriad Pro</vt:lpstr>
      <vt:lpstr>Myriad Pro Light</vt:lpstr>
      <vt:lpstr>OS: Neutralt tema</vt:lpstr>
      <vt:lpstr>OS: Kort over OS</vt:lpstr>
      <vt:lpstr>OS: Kunstige normer</vt:lpstr>
      <vt:lpstr>OS: Er det OS, der styrer?</vt:lpstr>
      <vt:lpstr>1_OS: Er det OS, der styrer?</vt:lpstr>
      <vt:lpstr>Fremtiden for OS</vt:lpstr>
      <vt:lpstr>Hvem bestemmer, at det skal  være sådan?</vt:lpstr>
      <vt:lpstr>Skal problemerne angribes i det nære  eller i det fjerne?</vt:lpstr>
      <vt:lpstr>I dag skal vi lave anbefalinger til en  god digital fremtid  Hvem bestemmer egentlig  i vores digitale liv?  Hvad vil vi gerne fortælle dem?</vt:lpstr>
      <vt:lpstr>Step 1: Hvilke problemer kan vi se? Hvad er det gode i en nutid og fremtid med skærme?   Hver gruppe tager et emne fra OS</vt:lpstr>
      <vt:lpstr>PowerPoint Presentation</vt:lpstr>
      <vt:lpstr>PowerPoint Presentation</vt:lpstr>
      <vt:lpstr>Step 2: Hvordan kan problemerne løses i fremtiden? Hvordan kan det gode blive almindeligt, og hvad kan gøre fremtiden bedre?</vt:lpstr>
      <vt:lpstr>PowerPoint Presentation</vt:lpstr>
      <vt:lpstr>Lav stakke af ansvarskort til de gode og dårlige ting I har skrevet</vt:lpstr>
      <vt:lpstr>Hvordan skal fremtiden  se ud for nye børn, der  snart får skærme?  Hvad vil vi gene have, at  vores voksne eller venner  gør anderledes?  </vt:lpstr>
      <vt:lpstr>Step 3: Klassens anbefalinger   Sendes til jeres voksne og dem der bestemmer  </vt:lpstr>
      <vt:lpstr>Fremtiden er både i morgen og om to år  Tænk på jer selv, og på små børn der snart får telefoner og computere</vt:lpstr>
      <vt:lpstr>Hvad anbefaler vi at andre børn og unge gør, for at fremtiden online bliver bedre?</vt:lpstr>
      <vt:lpstr>Hvad anbefaler vi at børn og unge nær OS gør, for at fremtiden online bliver bedre? </vt:lpstr>
      <vt:lpstr>Elevens bog for sidste gang: Hvad skal de voksne tale om på næste forældremøde?!</vt:lpstr>
      <vt:lpstr>PowerPoint Presentation</vt:lpstr>
      <vt:lpstr>Ekstra slides til forældreaften i klassen </vt:lpstr>
      <vt:lpstr>1. Præsentation af klassens anbefalinger og ønsker  2. Deling af erfaringer. Hvad har I lært af jeres børn? Hvad har læreren lært?  3. Hvad skal vi tage med videre, for at samarbejde om et godt fremtidigt onlineliv i klassen? </vt:lpstr>
      <vt:lpstr>PowerPoint Presentation</vt:lpstr>
      <vt:lpstr>Del jeres erfaringer ved bordet    Tænk på tiden siden efterårsferien, hvor klassen har haft OS-forløbet i skolen. Kig på lektierne i har lavet Elevens Bog  Har I lært noget af eller sammen med jeres børn, som var usynligt, ukendt eller svært at forstå for voksne?   Hvad har i lært om klassens digitale liv? Fx hvordan de er online sammen med andre? Oplevelser de har delt med jer? Hvad betyder deres apps og kanaler for dem?  Er der noget I vil gøre anderledes fremover, eller som klassens voksne skal være sammen om?  </vt:lpstr>
      <vt:lpstr>PowerPoint Presentation</vt:lpstr>
      <vt:lpstr>Vi voksne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Richard M R Johannessen</dc:creator>
  <cp:lastModifiedBy>Andreas Lieberoth</cp:lastModifiedBy>
  <cp:revision>300</cp:revision>
  <dcterms:created xsi:type="dcterms:W3CDTF">2025-07-10T12:14:03Z</dcterms:created>
  <dcterms:modified xsi:type="dcterms:W3CDTF">2025-11-25T17:01:22Z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0x010100DCEBE3E1F87681459462A360FC215735</vt:lpwstr>
  </property>
  <property fmtid="{D5CDD505-2E9C-101B-9397-08002B2CF9AE}" pid="3" name="MediaServiceImageTags">
    <vt:lpwstr/>
  </property>
</Properties>
</file>